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97" r:id="rId3"/>
    <p:sldId id="315" r:id="rId4"/>
    <p:sldId id="287" r:id="rId5"/>
    <p:sldId id="286" r:id="rId6"/>
    <p:sldId id="317" r:id="rId7"/>
    <p:sldId id="298" r:id="rId8"/>
    <p:sldId id="316" r:id="rId9"/>
    <p:sldId id="296" r:id="rId10"/>
    <p:sldId id="310" r:id="rId11"/>
    <p:sldId id="290" r:id="rId12"/>
    <p:sldId id="288" r:id="rId13"/>
    <p:sldId id="303" r:id="rId14"/>
    <p:sldId id="302" r:id="rId15"/>
    <p:sldId id="300" r:id="rId16"/>
    <p:sldId id="301" r:id="rId17"/>
    <p:sldId id="289" r:id="rId18"/>
    <p:sldId id="307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6B69"/>
    <a:srgbClr val="8D74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878" autoAdjust="0"/>
    <p:restoredTop sz="88147" autoAdjust="0"/>
  </p:normalViewPr>
  <p:slideViewPr>
    <p:cSldViewPr>
      <p:cViewPr varScale="1">
        <p:scale>
          <a:sx n="99" d="100"/>
          <a:sy n="99" d="100"/>
        </p:scale>
        <p:origin x="148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0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026117-AC00-4FD6-AF98-D6DF1EAFE6F9}" type="datetimeFigureOut">
              <a:rPr lang="en-US" smtClean="0"/>
              <a:t>4/24/2014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F63FF8-4BA4-40A3-9A18-5D0575F30B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668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F63FF8-4BA4-40A3-9A18-5D0575F30BD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700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F63FF8-4BA4-40A3-9A18-5D0575F30BD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935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Reduce this table</a:t>
            </a:r>
            <a:r>
              <a:rPr lang="en-US" baseline="0" dirty="0" smtClean="0"/>
              <a:t> to only 4 rows where each one shows an attribute format example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F63FF8-4BA4-40A3-9A18-5D0575F30BD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830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F63FF8-4BA4-40A3-9A18-5D0575F30BD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647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Spend a bit of time on</a:t>
            </a:r>
            <a:r>
              <a:rPr lang="en-US" baseline="0" smtClean="0"/>
              <a:t> this figure and mention my recommendation of implementing this with CUHASI</a:t>
            </a:r>
            <a:br>
              <a:rPr lang="en-US" baseline="0" smtClean="0"/>
            </a:br>
            <a:r>
              <a:rPr lang="en-US" baseline="0" smtClean="0"/>
              <a:t>Use larger font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F63FF8-4BA4-40A3-9A18-5D0575F30BD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306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Transition</a:t>
            </a:r>
            <a:r>
              <a:rPr lang="en-US" baseline="0" dirty="0" smtClean="0"/>
              <a:t> to moving data to WaM-DaM in a case study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F63FF8-4BA4-40A3-9A18-5D0575F30BD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809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overarching contribution is:</a:t>
            </a:r>
            <a:r>
              <a:rPr lang="en-US" baseline="0" dirty="0" smtClean="0"/>
              <a:t> a New standard/method to organize network-based water management data </a:t>
            </a:r>
            <a:r>
              <a:rPr lang="en-US" dirty="0" smtClean="0"/>
              <a:t> </a:t>
            </a:r>
          </a:p>
          <a:p>
            <a:r>
              <a:rPr lang="en-US" dirty="0" smtClean="0"/>
              <a:t>Benefits </a:t>
            </a:r>
          </a:p>
          <a:p>
            <a:r>
              <a:rPr lang="en-US" dirty="0" smtClean="0"/>
              <a:t>Give examples for these benefits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Compare sources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Handle big data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Provide big picture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One place for all! </a:t>
            </a:r>
            <a:endParaRPr lang="en-US" dirty="0" smtClean="0"/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F63FF8-4BA4-40A3-9A18-5D0575F30BD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238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Spend</a:t>
            </a:r>
            <a:r>
              <a:rPr lang="en-US" baseline="0" dirty="0" smtClean="0"/>
              <a:t> </a:t>
            </a:r>
            <a:r>
              <a:rPr lang="en-US" dirty="0" smtClean="0"/>
              <a:t>30 seconds</a:t>
            </a:r>
            <a:r>
              <a:rPr lang="en-US" baseline="0" dirty="0" smtClean="0"/>
              <a:t> on this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F63FF8-4BA4-40A3-9A18-5D0575F30BD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872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Spend 30 seconds on this slide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F63FF8-4BA4-40A3-9A18-5D0575F30BD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572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F63FF8-4BA4-40A3-9A18-5D0575F30BD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399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Right a full tweet and add tweeter logo</a:t>
            </a:r>
            <a:br>
              <a:rPr lang="en-US" dirty="0" smtClean="0"/>
            </a:br>
            <a:r>
              <a:rPr lang="en-US" dirty="0" smtClean="0"/>
              <a:t>show a real example</a:t>
            </a:r>
            <a:r>
              <a:rPr lang="en-US" baseline="0" dirty="0" smtClean="0"/>
              <a:t> from WaM-DaM schema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F63FF8-4BA4-40A3-9A18-5D0575F30BD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688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blue line boarder focuses</a:t>
            </a:r>
            <a:r>
              <a:rPr lang="en-US" baseline="0" dirty="0" smtClean="0"/>
              <a:t> on the existing </a:t>
            </a:r>
            <a:r>
              <a:rPr lang="en-US" baseline="0" dirty="0" err="1" smtClean="0"/>
              <a:t>ODM</a:t>
            </a:r>
            <a:r>
              <a:rPr lang="en-US" baseline="0" dirty="0" smtClean="0"/>
              <a:t> standard for time series data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F63FF8-4BA4-40A3-9A18-5D0575F30BD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829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figures shows</a:t>
            </a:r>
            <a:r>
              <a:rPr lang="en-US" baseline="0" dirty="0" smtClean="0"/>
              <a:t> how the 170 columns are represented in 36 tables (boxes) under five themes: Project metadata, network metadata, </a:t>
            </a:r>
          </a:p>
          <a:p>
            <a:r>
              <a:rPr lang="en-US" baseline="0" dirty="0" smtClean="0"/>
              <a:t>Controlled vocabulary, attribute metadata and data values </a:t>
            </a:r>
            <a:r>
              <a:rPr lang="en-US" baseline="0" dirty="0" err="1" smtClean="0"/>
              <a:t>storge</a:t>
            </a:r>
            <a:r>
              <a:rPr lang="en-US" baseline="0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F63FF8-4BA4-40A3-9A18-5D0575F30BD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00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</a:t>
            </a:r>
            <a:r>
              <a:rPr lang="en-US" baseline="0" dirty="0" smtClean="0"/>
              <a:t> more on </a:t>
            </a:r>
            <a:r>
              <a:rPr lang="en-US" baseline="0" dirty="0" err="1" smtClean="0"/>
              <a:t>WEAP</a:t>
            </a:r>
            <a:r>
              <a:rPr lang="en-US" baseline="0" dirty="0" smtClean="0"/>
              <a:t> model as a data source of networks for WaM-DaM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F63FF8-4BA4-40A3-9A18-5D0575F30BD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29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43BD6-5D3F-493E-BB89-8E0578A68304}" type="datetime1">
              <a:rPr lang="en-US" smtClean="0"/>
              <a:t>4/24/2014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98CCE-1E6E-4A9B-82B3-61EED32DD2F8}" type="datetime1">
              <a:rPr lang="en-US" smtClean="0"/>
              <a:t>4/24/2014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B6DAC-5B7C-4925-8EB9-569C38608691}" type="datetime1">
              <a:rPr lang="en-US" smtClean="0"/>
              <a:t>4/24/2014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F41F9-5D13-4AE9-BA6A-04D99B2C45B4}" type="datetime1">
              <a:rPr lang="en-US" smtClean="0"/>
              <a:t>4/24/2014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8A115-639D-47DE-A078-553A04EE96F7}" type="datetime1">
              <a:rPr lang="en-US" smtClean="0"/>
              <a:t>4/24/2014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5D8C-BB63-4FFA-B8F2-180F3290800D}" type="datetime1">
              <a:rPr lang="en-US" smtClean="0"/>
              <a:t>4/24/2014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BF0B-4161-4ABF-B7D4-3D64B8E56613}" type="datetime1">
              <a:rPr lang="en-US" smtClean="0"/>
              <a:t>4/24/2014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18B60-29D6-460E-A1AF-5554EE0350BC}" type="datetime1">
              <a:rPr lang="en-US" smtClean="0"/>
              <a:t>4/24/2014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7E1F6-3965-4345-B705-982DC35E9116}" type="datetime1">
              <a:rPr lang="en-US" smtClean="0"/>
              <a:t>4/24/2014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B1CB4-0AC1-431C-812F-20272F3B20F3}" type="datetime1">
              <a:rPr lang="en-US" smtClean="0"/>
              <a:t>4/24/2014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D26A6-E61D-46BA-B4B3-B27CE2026462}" type="datetime1">
              <a:rPr lang="en-US" smtClean="0"/>
              <a:t>4/24/2014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5D58A-E720-4D8B-924F-D95CF9A97414}" type="datetime1">
              <a:rPr lang="en-US" smtClean="0"/>
              <a:t>4/24/2014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6.png"/><Relationship Id="rId7" Type="http://schemas.openxmlformats.org/officeDocument/2006/relationships/image" Target="../media/image3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gif"/><Relationship Id="rId5" Type="http://schemas.openxmlformats.org/officeDocument/2006/relationships/image" Target="../media/image30.gif"/><Relationship Id="rId10" Type="http://schemas.openxmlformats.org/officeDocument/2006/relationships/image" Target="../media/image35.png"/><Relationship Id="rId4" Type="http://schemas.openxmlformats.org/officeDocument/2006/relationships/image" Target="../media/image29.gif"/><Relationship Id="rId9" Type="http://schemas.openxmlformats.org/officeDocument/2006/relationships/image" Target="../media/image3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33351"/>
            <a:ext cx="7696200" cy="2209800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WaM-DaM</a:t>
            </a:r>
            <a:r>
              <a:rPr lang="en-US" sz="3600" b="1" dirty="0">
                <a:latin typeface="Arial" pitchFamily="34" charset="0"/>
                <a:cs typeface="Arial" pitchFamily="34" charset="0"/>
              </a:rPr>
              <a:t>: A Data Model to Organize, Share, and Publish Water Management Data</a:t>
            </a:r>
            <a:endParaRPr lang="en-US" sz="3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4" descr="COEhorizonta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776" y="5612463"/>
            <a:ext cx="3505200" cy="944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606552" y="3088572"/>
            <a:ext cx="7854696" cy="2133649"/>
          </a:xfrm>
        </p:spPr>
        <p:txBody>
          <a:bodyPr anchor="ctr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Water and Environ. Eng. Grad Seminar </a:t>
            </a:r>
          </a:p>
          <a:p>
            <a:r>
              <a:rPr lang="en-US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Adel M. Abdallah</a:t>
            </a:r>
            <a:r>
              <a:rPr lang="en-US" sz="2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Major Advisor: David Rosenberg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April 3</a:t>
            </a:r>
            <a:r>
              <a:rPr lang="en-US" sz="2400" baseline="30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rd</a:t>
            </a:r>
            <a:r>
              <a:rPr lang="en-US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2014</a:t>
            </a:r>
          </a:p>
          <a:p>
            <a:pPr algn="ctr"/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1" y="5694772"/>
            <a:ext cx="2895600" cy="1010828"/>
          </a:xfrm>
          <a:prstGeom prst="rect">
            <a:avLst/>
          </a:prstGeom>
        </p:spPr>
      </p:pic>
      <p:pic>
        <p:nvPicPr>
          <p:cNvPr id="5" name="Picture 5" descr="uwrl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135632" y="5546253"/>
            <a:ext cx="1492250" cy="10773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495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Load Different Data to WaM-DaM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21" y="4420018"/>
            <a:ext cx="1828800" cy="1692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57421" y="6145503"/>
            <a:ext cx="22098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Time Series data </a:t>
            </a:r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286500" y="1417638"/>
            <a:ext cx="2419349" cy="1935162"/>
            <a:chOff x="3446394" y="1389358"/>
            <a:chExt cx="3260862" cy="2777824"/>
          </a:xfrm>
        </p:grpSpPr>
        <p:grpSp>
          <p:nvGrpSpPr>
            <p:cNvPr id="5" name="Group 4"/>
            <p:cNvGrpSpPr/>
            <p:nvPr/>
          </p:nvGrpSpPr>
          <p:grpSpPr>
            <a:xfrm>
              <a:off x="3600450" y="1389358"/>
              <a:ext cx="2952750" cy="2009776"/>
              <a:chOff x="5181600" y="2863055"/>
              <a:chExt cx="2952750" cy="2009776"/>
            </a:xfrm>
          </p:grpSpPr>
          <p:pic>
            <p:nvPicPr>
              <p:cNvPr id="3076" name="Picture 4" descr="Sample map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81600" y="2863055"/>
                <a:ext cx="2952750" cy="20097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" name="Picture 2" descr="opens the U.S. Geological Survey home page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4000" y="2913469"/>
                <a:ext cx="952500" cy="266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3446394" y="3399134"/>
              <a:ext cx="3260862" cy="768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US Water Bodies and Wetlands Dataset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11065" y="1461545"/>
            <a:ext cx="2203535" cy="1780249"/>
            <a:chOff x="385600" y="1849671"/>
            <a:chExt cx="2726021" cy="2391039"/>
          </a:xfrm>
        </p:grpSpPr>
        <p:grpSp>
          <p:nvGrpSpPr>
            <p:cNvPr id="6" name="Group 5"/>
            <p:cNvGrpSpPr/>
            <p:nvPr/>
          </p:nvGrpSpPr>
          <p:grpSpPr>
            <a:xfrm>
              <a:off x="385600" y="1849671"/>
              <a:ext cx="2726021" cy="1840723"/>
              <a:chOff x="838038" y="3339816"/>
              <a:chExt cx="2726021" cy="1840723"/>
            </a:xfrm>
          </p:grpSpPr>
          <p:pic>
            <p:nvPicPr>
              <p:cNvPr id="3074" name="Picture 2" descr="Sample map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038" y="3339816"/>
                <a:ext cx="2726021" cy="18407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opens the US Army Corps of Engineers home page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4600" y="3896174"/>
                <a:ext cx="952500" cy="7239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" name="Rectangle 13"/>
            <p:cNvSpPr/>
            <p:nvPr/>
          </p:nvSpPr>
          <p:spPr>
            <a:xfrm>
              <a:off x="461645" y="3690393"/>
              <a:ext cx="2534682" cy="5503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US Dams dataset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624877" y="4351416"/>
            <a:ext cx="3080972" cy="2277984"/>
            <a:chOff x="5545811" y="4177226"/>
            <a:chExt cx="3080972" cy="227798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45811" y="4177226"/>
              <a:ext cx="3080972" cy="1651065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5940734" y="5857720"/>
              <a:ext cx="2209800" cy="5974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 smtClean="0">
                  <a:solidFill>
                    <a:schemeClr val="tx1"/>
                  </a:solidFill>
                </a:rPr>
                <a:t>WEAP</a:t>
              </a:r>
              <a:r>
                <a:rPr lang="en-US" b="1" dirty="0" smtClean="0">
                  <a:solidFill>
                    <a:schemeClr val="tx1"/>
                  </a:solidFill>
                </a:rPr>
                <a:t> Model  </a:t>
              </a:r>
            </a:p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Lower Bear River, UT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57455" y="2517770"/>
            <a:ext cx="2667000" cy="143082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2583556" y="1735651"/>
            <a:ext cx="768938" cy="70410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4495800" y="4168741"/>
            <a:ext cx="990600" cy="95761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5269639" y="1678912"/>
            <a:ext cx="1034929" cy="68319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583556" y="4168741"/>
            <a:ext cx="1160332" cy="11194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32344" y="1317390"/>
            <a:ext cx="1717221" cy="108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77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000" dirty="0" smtClean="0"/>
              <a:t>Represent the Little </a:t>
            </a:r>
            <a:r>
              <a:rPr lang="en-GB" sz="4000" dirty="0"/>
              <a:t>Bear River </a:t>
            </a:r>
            <a:r>
              <a:rPr lang="en-GB" sz="4000" dirty="0" smtClean="0"/>
              <a:t>Network, Utah in WaM-DaM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804" y="1626582"/>
            <a:ext cx="5500391" cy="509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3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comprendia.com/wp-content/uploads/2010/06/iStock_genie_lam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263" y="1858624"/>
            <a:ext cx="1650273" cy="201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534400" cy="1143000"/>
          </a:xfrm>
        </p:spPr>
        <p:txBody>
          <a:bodyPr>
            <a:noAutofit/>
          </a:bodyPr>
          <a:lstStyle/>
          <a:p>
            <a:pPr algn="l"/>
            <a:r>
              <a:rPr lang="en-US" sz="4000" b="1" dirty="0" smtClean="0"/>
              <a:t>Results: </a:t>
            </a:r>
            <a:r>
              <a:rPr lang="en-US" sz="4000" dirty="0">
                <a:solidFill>
                  <a:srgbClr val="0070C0"/>
                </a:solidFill>
              </a:rPr>
              <a:t>Give me all the attributes for Hyrum Reservoir and their units?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152399" y="3954780"/>
            <a:ext cx="8915400" cy="1836420"/>
            <a:chOff x="0" y="0"/>
            <a:chExt cx="5962219" cy="953138"/>
          </a:xfrm>
        </p:grpSpPr>
        <p:grpSp>
          <p:nvGrpSpPr>
            <p:cNvPr id="20" name="Group 19"/>
            <p:cNvGrpSpPr/>
            <p:nvPr/>
          </p:nvGrpSpPr>
          <p:grpSpPr>
            <a:xfrm>
              <a:off x="0" y="0"/>
              <a:ext cx="5947103" cy="953138"/>
              <a:chOff x="0" y="0"/>
              <a:chExt cx="5947103" cy="953138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0" y="0"/>
                <a:ext cx="5946775" cy="953138"/>
                <a:chOff x="0" y="0"/>
                <a:chExt cx="5949348" cy="954517"/>
              </a:xfrm>
            </p:grpSpPr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2784" b="58432"/>
                <a:stretch/>
              </p:blipFill>
              <p:spPr bwMode="auto">
                <a:xfrm>
                  <a:off x="4138" y="373032"/>
                  <a:ext cx="5940425" cy="201295"/>
                </a:xfrm>
                <a:prstGeom prst="rect">
                  <a:avLst/>
                </a:prstGeom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83617"/>
                <a:stretch/>
              </p:blipFill>
              <p:spPr bwMode="auto">
                <a:xfrm>
                  <a:off x="0" y="0"/>
                  <a:ext cx="5943600" cy="375285"/>
                </a:xfrm>
                <a:prstGeom prst="rect">
                  <a:avLst/>
                </a:prstGeom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4108" b="17169"/>
                <a:stretch/>
              </p:blipFill>
              <p:spPr bwMode="auto">
                <a:xfrm>
                  <a:off x="6383" y="754492"/>
                  <a:ext cx="5942965" cy="200025"/>
                </a:xfrm>
                <a:prstGeom prst="rect">
                  <a:avLst/>
                </a:prstGeom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</p:grpSp>
          <p:pic>
            <p:nvPicPr>
              <p:cNvPr id="23" name="Picture 2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262" b="41969"/>
              <a:stretch/>
            </p:blipFill>
            <p:spPr bwMode="auto">
              <a:xfrm>
                <a:off x="4138" y="562708"/>
                <a:ext cx="5942965" cy="200660"/>
              </a:xfrm>
              <a:prstGeom prst="rect">
                <a:avLst/>
              </a:prstGeom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21" name="Rectangle 20"/>
            <p:cNvSpPr/>
            <p:nvPr/>
          </p:nvSpPr>
          <p:spPr>
            <a:xfrm>
              <a:off x="12413" y="24825"/>
              <a:ext cx="5949806" cy="9226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52400" y="3996220"/>
            <a:ext cx="1378467" cy="33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 smtClean="0"/>
              <a:t>Object name</a:t>
            </a:r>
            <a:endParaRPr 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423611" y="3994564"/>
            <a:ext cx="1673935" cy="33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 smtClean="0"/>
              <a:t>Attribute format </a:t>
            </a:r>
            <a:endParaRPr lang="en-US" sz="16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095852" y="4000588"/>
            <a:ext cx="2283815" cy="33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 smtClean="0"/>
              <a:t>Attribute name</a:t>
            </a:r>
            <a:endParaRPr lang="en-US" sz="16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7394557" y="4000031"/>
            <a:ext cx="1667644" cy="33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 smtClean="0"/>
              <a:t>Unit name</a:t>
            </a:r>
            <a:endParaRPr lang="en-US" sz="16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516089" y="3993741"/>
            <a:ext cx="1918120" cy="33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 smtClean="0"/>
              <a:t>Node instance name</a:t>
            </a:r>
            <a:endParaRPr lang="en-US" sz="1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28599" y="2895600"/>
            <a:ext cx="3657601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Dam, Reservoir, water body, lake</a:t>
            </a:r>
            <a:endParaRPr lang="en-US" sz="20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371600" y="3264932"/>
            <a:ext cx="144490" cy="12308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40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omprendia.com/wp-content/uploads/2010/06/iStock_genie_lamp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75"/>
          <a:stretch/>
        </p:blipFill>
        <p:spPr bwMode="auto">
          <a:xfrm>
            <a:off x="7334250" y="1235844"/>
            <a:ext cx="1657350" cy="223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568" y="427953"/>
            <a:ext cx="8808720" cy="1551477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/>
              <a:t>Results: </a:t>
            </a:r>
            <a:r>
              <a:rPr lang="en-US" dirty="0">
                <a:solidFill>
                  <a:srgbClr val="0070C0"/>
                </a:solidFill>
              </a:rPr>
              <a:t>Give me the values of the area and </a:t>
            </a:r>
            <a:r>
              <a:rPr lang="en-US" dirty="0" err="1">
                <a:solidFill>
                  <a:srgbClr val="0070C0"/>
                </a:solidFill>
              </a:rPr>
              <a:t>MaxStorage</a:t>
            </a:r>
            <a:r>
              <a:rPr lang="en-US" dirty="0">
                <a:solidFill>
                  <a:srgbClr val="0070C0"/>
                </a:solidFill>
              </a:rPr>
              <a:t> attributes in Hyrum Reservoir with their units and sources?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139" b="16211"/>
          <a:stretch/>
        </p:blipFill>
        <p:spPr bwMode="auto">
          <a:xfrm>
            <a:off x="152400" y="3499218"/>
            <a:ext cx="8839200" cy="1870867"/>
          </a:xfrm>
          <a:prstGeom prst="rect">
            <a:avLst/>
          </a:prstGeom>
          <a:ln w="1905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2400" y="3837772"/>
            <a:ext cx="8839200" cy="6246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6685" y="3467222"/>
            <a:ext cx="1981200" cy="33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 smtClean="0"/>
              <a:t>Node instance name</a:t>
            </a:r>
            <a:endParaRPr lang="en-US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134076" y="3467222"/>
            <a:ext cx="1524000" cy="33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 smtClean="0"/>
              <a:t>Attribute name</a:t>
            </a:r>
            <a:endParaRPr lang="en-US" sz="1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648075" y="3467222"/>
            <a:ext cx="923925" cy="33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Value</a:t>
            </a:r>
            <a:endParaRPr lang="en-US" sz="16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0" y="3467222"/>
            <a:ext cx="1752600" cy="33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Unit name</a:t>
            </a:r>
            <a:endParaRPr lang="en-US" sz="1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336030" y="3467222"/>
            <a:ext cx="2655570" cy="33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Source</a:t>
            </a:r>
            <a:endParaRPr lang="en-US" sz="1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914400" y="6013789"/>
            <a:ext cx="3352800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 smtClean="0"/>
              <a:t>MAX_STOR</a:t>
            </a:r>
            <a:r>
              <a:rPr lang="en-US" sz="2000" dirty="0" smtClean="0"/>
              <a:t> and Total Capacity </a:t>
            </a:r>
            <a:endParaRPr lang="en-US" sz="2000" dirty="0"/>
          </a:p>
        </p:txBody>
      </p:sp>
      <p:cxnSp>
        <p:nvCxnSpPr>
          <p:cNvPr id="15" name="Straight Arrow Connector 14"/>
          <p:cNvCxnSpPr>
            <a:stCxn id="14" idx="0"/>
          </p:cNvCxnSpPr>
          <p:nvPr/>
        </p:nvCxnSpPr>
        <p:spPr>
          <a:xfrm flipV="1">
            <a:off x="2590800" y="5294563"/>
            <a:ext cx="144491" cy="7192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35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72" y="3934741"/>
            <a:ext cx="7992512" cy="2895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Future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8985" y="1295400"/>
            <a:ext cx="8229600" cy="4525963"/>
          </a:xfrm>
        </p:spPr>
        <p:txBody>
          <a:bodyPr/>
          <a:lstStyle/>
          <a:p>
            <a:r>
              <a:rPr lang="en-US" sz="2800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Refine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the data model design </a:t>
            </a:r>
          </a:p>
          <a:p>
            <a:r>
              <a:rPr lang="en-US" sz="28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Automate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data discovery, loading, and retrieval 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Test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WaM-DaM with larger networks and national datasets </a:t>
            </a:r>
          </a:p>
          <a:p>
            <a:r>
              <a:rPr lang="en-US" sz="28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Use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WaM-DaM to populate 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and 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run models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22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Conclusions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Proposed</a:t>
            </a:r>
            <a:r>
              <a:rPr lang="en-US" sz="2800" dirty="0" smtClean="0"/>
              <a:t> WaM-DaM </a:t>
            </a:r>
            <a:r>
              <a:rPr lang="en-US" sz="2800" dirty="0"/>
              <a:t>as a standard to </a:t>
            </a:r>
            <a:r>
              <a:rPr lang="en-US" sz="2800" dirty="0" smtClean="0"/>
              <a:t>organize, </a:t>
            </a:r>
            <a:r>
              <a:rPr lang="en-US" sz="2800" dirty="0"/>
              <a:t>share, and publish water management </a:t>
            </a:r>
            <a:r>
              <a:rPr lang="en-US" sz="2800" dirty="0" smtClean="0"/>
              <a:t>network-based data</a:t>
            </a:r>
          </a:p>
          <a:p>
            <a:endParaRPr lang="en-US" sz="2800" dirty="0"/>
          </a:p>
          <a:p>
            <a:r>
              <a:rPr lang="en-US" sz="2800" dirty="0" smtClean="0">
                <a:solidFill>
                  <a:srgbClr val="00B050"/>
                </a:solidFill>
              </a:rPr>
              <a:t>Organize</a:t>
            </a:r>
            <a:r>
              <a:rPr lang="en-US" sz="2800" dirty="0" smtClean="0"/>
              <a:t> </a:t>
            </a:r>
            <a:r>
              <a:rPr lang="en-US" sz="2800" dirty="0"/>
              <a:t>data like time series, text, multi-column, and </a:t>
            </a:r>
            <a:r>
              <a:rPr lang="en-US" sz="2800" dirty="0" smtClean="0"/>
              <a:t>parameters for </a:t>
            </a:r>
            <a:r>
              <a:rPr lang="en-US" sz="2800" dirty="0"/>
              <a:t>a simple </a:t>
            </a:r>
            <a:r>
              <a:rPr lang="en-US" sz="2800" dirty="0" smtClean="0"/>
              <a:t>network from different sources </a:t>
            </a:r>
          </a:p>
          <a:p>
            <a:endParaRPr lang="en-GB" sz="2800" dirty="0" smtClean="0"/>
          </a:p>
          <a:p>
            <a:r>
              <a:rPr lang="en-GB" sz="2800" dirty="0" smtClean="0"/>
              <a:t>WaM-DaM </a:t>
            </a:r>
            <a:r>
              <a:rPr lang="en-GB" sz="2800" dirty="0" smtClean="0">
                <a:solidFill>
                  <a:srgbClr val="0070C0"/>
                </a:solidFill>
              </a:rPr>
              <a:t>can foster </a:t>
            </a:r>
            <a:r>
              <a:rPr lang="en-GB" sz="2800" dirty="0"/>
              <a:t>integrated </a:t>
            </a:r>
            <a:r>
              <a:rPr lang="en-GB" sz="2800" dirty="0" smtClean="0"/>
              <a:t>understandings </a:t>
            </a:r>
            <a:r>
              <a:rPr lang="en-GB" sz="2800" dirty="0"/>
              <a:t>of water systems and data analysis that was not previously possible</a:t>
            </a:r>
          </a:p>
          <a:p>
            <a:endParaRPr lang="en-US" sz="2800" dirty="0"/>
          </a:p>
          <a:p>
            <a:r>
              <a:rPr lang="en-US" sz="2800" dirty="0" smtClean="0"/>
              <a:t>Future work will 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automate </a:t>
            </a:r>
            <a:r>
              <a:rPr lang="en-US" sz="2800" dirty="0" smtClean="0"/>
              <a:t>the process to discover, transform, and publish of data plus 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use</a:t>
            </a:r>
            <a:r>
              <a:rPr lang="en-US" sz="2800" dirty="0" smtClean="0"/>
              <a:t> larger networks and 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populate</a:t>
            </a:r>
            <a:r>
              <a:rPr lang="en-US" sz="2800" dirty="0" smtClean="0"/>
              <a:t> and 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run</a:t>
            </a:r>
            <a:r>
              <a:rPr lang="en-US" sz="2800" dirty="0" smtClean="0"/>
              <a:t> models  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88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020" y="830262"/>
            <a:ext cx="8209961" cy="28495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 smtClean="0"/>
              <a:t>Thank you!</a:t>
            </a:r>
          </a:p>
          <a:p>
            <a:pPr marL="0" indent="0" algn="ctr">
              <a:buNone/>
            </a:pPr>
            <a:r>
              <a:rPr lang="en-US" sz="5400" dirty="0" smtClean="0"/>
              <a:t>Questions? </a:t>
            </a:r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057400" y="3189287"/>
            <a:ext cx="5463588" cy="1828800"/>
            <a:chOff x="3505200" y="4343400"/>
            <a:chExt cx="5463588" cy="1828800"/>
          </a:xfrm>
        </p:grpSpPr>
        <p:grpSp>
          <p:nvGrpSpPr>
            <p:cNvPr id="9" name="Group 8"/>
            <p:cNvGrpSpPr/>
            <p:nvPr/>
          </p:nvGrpSpPr>
          <p:grpSpPr>
            <a:xfrm>
              <a:off x="3505200" y="4343400"/>
              <a:ext cx="4884444" cy="1828800"/>
              <a:chOff x="1981200" y="4759404"/>
              <a:chExt cx="4884444" cy="1828800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1981200" y="4759404"/>
                <a:ext cx="4884444" cy="120032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7200" b="1" dirty="0" smtClean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WaM-DaM</a:t>
                </a:r>
                <a:endParaRPr lang="en-US" sz="2400" b="1" dirty="0" smtClean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110728" y="5757207"/>
                <a:ext cx="4312944" cy="83099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650" b="1" dirty="0" smtClean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Model quicker. Publish faster.</a:t>
                </a:r>
              </a:p>
              <a:p>
                <a:endParaRPr lang="en-US" sz="2000" b="1" dirty="0" smtClean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pic>
          <p:nvPicPr>
            <p:cNvPr id="10" name="Picture 6" descr="http://thumbs.dreamstime.com/m/cartoon-star-running-illustration-32193644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5788" y="4572000"/>
              <a:ext cx="1143000" cy="1143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5828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Discover time series data! (</a:t>
            </a:r>
            <a:r>
              <a:rPr lang="en-US" dirty="0" err="1" smtClean="0"/>
              <a:t>HydroDesktop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22" y="1485106"/>
            <a:ext cx="8455378" cy="4756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0089" y="3733800"/>
            <a:ext cx="3202305" cy="123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11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64666" y="6174810"/>
            <a:ext cx="1978534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WaM-DaM </a:t>
            </a:r>
            <a:r>
              <a:rPr lang="en-US" dirty="0" smtClean="0"/>
              <a:t>Work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838199" y="1751467"/>
            <a:ext cx="2207135" cy="4888589"/>
            <a:chOff x="838199" y="1446667"/>
            <a:chExt cx="2207135" cy="4888589"/>
          </a:xfrm>
        </p:grpSpPr>
        <p:sp>
          <p:nvSpPr>
            <p:cNvPr id="6" name="TextBox 5"/>
            <p:cNvSpPr txBox="1"/>
            <p:nvPr/>
          </p:nvSpPr>
          <p:spPr>
            <a:xfrm>
              <a:off x="838199" y="3657600"/>
              <a:ext cx="2207135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chemeClr val="accent1"/>
                  </a:solidFill>
                </a:rPr>
                <a:t>Reservoir: </a:t>
              </a:r>
            </a:p>
            <a:p>
              <a:r>
                <a:rPr lang="en-US" sz="2800" dirty="0" smtClean="0"/>
                <a:t>Name</a:t>
              </a:r>
            </a:p>
            <a:p>
              <a:r>
                <a:rPr lang="en-US" sz="2800" dirty="0" smtClean="0"/>
                <a:t>Inflow </a:t>
              </a:r>
            </a:p>
            <a:p>
              <a:r>
                <a:rPr lang="en-US" sz="2800" dirty="0" smtClean="0"/>
                <a:t>Capacity</a:t>
              </a:r>
            </a:p>
            <a:p>
              <a:r>
                <a:rPr lang="en-US" sz="2800" dirty="0" smtClean="0"/>
                <a:t>Owner</a:t>
              </a:r>
            </a:p>
            <a:p>
              <a:r>
                <a:rPr lang="en-US" sz="2800" dirty="0" smtClean="0"/>
                <a:t>Bathymetry  </a:t>
              </a:r>
              <a:endParaRPr lang="en-US" sz="2800" dirty="0"/>
            </a:p>
          </p:txBody>
        </p:sp>
        <p:sp>
          <p:nvSpPr>
            <p:cNvPr id="5" name="Isosceles Triangle 4"/>
            <p:cNvSpPr/>
            <p:nvPr/>
          </p:nvSpPr>
          <p:spPr>
            <a:xfrm>
              <a:off x="914400" y="1446667"/>
              <a:ext cx="1905000" cy="19812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Isosceles Triangle 8"/>
          <p:cNvSpPr/>
          <p:nvPr/>
        </p:nvSpPr>
        <p:spPr>
          <a:xfrm>
            <a:off x="3657600" y="1599067"/>
            <a:ext cx="1905000" cy="1981200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>
            <a:off x="5079574" y="2235806"/>
            <a:ext cx="1905000" cy="1981200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477986" y="3676800"/>
            <a:ext cx="2438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C96B69"/>
                </a:solidFill>
              </a:rPr>
              <a:t>Hyrum </a:t>
            </a:r>
            <a:endParaRPr lang="en-US" sz="2800" dirty="0" smtClean="0">
              <a:solidFill>
                <a:srgbClr val="C96B69"/>
              </a:solidFill>
            </a:endParaRPr>
          </a:p>
          <a:p>
            <a:r>
              <a:rPr lang="en-US" sz="2800" dirty="0" smtClean="0"/>
              <a:t>Time series, </a:t>
            </a:r>
            <a:r>
              <a:rPr lang="en-US" sz="2800" dirty="0" err="1" smtClean="0"/>
              <a:t>cfs</a:t>
            </a:r>
            <a:r>
              <a:rPr lang="en-US" sz="2800" dirty="0"/>
              <a:t>, </a:t>
            </a:r>
            <a:r>
              <a:rPr lang="en-US" sz="2800" dirty="0" err="1" smtClean="0"/>
              <a:t>PacifiCorps</a:t>
            </a:r>
            <a:r>
              <a:rPr lang="en-US" sz="2800" dirty="0" smtClean="0"/>
              <a:t>, gage height, average, </a:t>
            </a:r>
            <a:r>
              <a:rPr lang="en-US" sz="2800" dirty="0" err="1" smtClean="0"/>
              <a:t>etc</a:t>
            </a:r>
            <a:r>
              <a:rPr lang="en-US" sz="2800" dirty="0" smtClean="0"/>
              <a:t>    </a:t>
            </a:r>
            <a:endParaRPr lang="en-US" sz="28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209800" y="5105400"/>
            <a:ext cx="1143000" cy="0"/>
          </a:xfrm>
          <a:prstGeom prst="straightConnector1">
            <a:avLst/>
          </a:prstGeom>
          <a:ln w="952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705600" y="1695905"/>
            <a:ext cx="2057400" cy="137273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3) Data Values </a:t>
            </a: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rot="16200000" flipV="1">
            <a:off x="6999978" y="3792077"/>
            <a:ext cx="1493082" cy="2665"/>
          </a:xfrm>
          <a:prstGeom prst="bentConnector3">
            <a:avLst>
              <a:gd name="adj1" fmla="val 50000"/>
            </a:avLst>
          </a:prstGeom>
          <a:ln w="952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2400" y="1751467"/>
            <a:ext cx="184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1) Object</a:t>
            </a:r>
            <a:endParaRPr lang="en-US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2337910" y="1768475"/>
            <a:ext cx="1940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2) Instances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0" y="4844028"/>
            <a:ext cx="15240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943600" y="4419600"/>
            <a:ext cx="3048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First Dam</a:t>
            </a:r>
            <a:endParaRPr lang="en-US" sz="28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2800" dirty="0" err="1" smtClean="0"/>
              <a:t>MultiColum</a:t>
            </a:r>
            <a:r>
              <a:rPr lang="en-US" sz="2800" dirty="0" smtClean="0"/>
              <a:t>, elevation, storage, area, </a:t>
            </a:r>
            <a:r>
              <a:rPr lang="en-US" sz="2800" dirty="0" err="1" smtClean="0"/>
              <a:t>WaterLab</a:t>
            </a:r>
            <a:r>
              <a:rPr lang="en-US" sz="2800" dirty="0" smtClean="0"/>
              <a:t>, </a:t>
            </a:r>
            <a:r>
              <a:rPr lang="en-US" sz="2800" dirty="0" err="1" smtClean="0"/>
              <a:t>etc</a:t>
            </a:r>
            <a:endParaRPr lang="en-US" sz="2800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767952" y="6356350"/>
            <a:ext cx="3148434" cy="0"/>
          </a:xfrm>
          <a:prstGeom prst="straightConnector1">
            <a:avLst/>
          </a:prstGeom>
          <a:ln w="952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14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74837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Why Do We Need a Standard?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Design Methods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WaM-DaM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Results 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Conclusions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>
                <a:latin typeface="Arial" pitchFamily="34" charset="0"/>
                <a:cs typeface="Arial" pitchFamily="34" charset="0"/>
              </a:rPr>
              <a:t>Wa</a:t>
            </a:r>
            <a:r>
              <a:rPr lang="en-US" dirty="0">
                <a:latin typeface="Arial" pitchFamily="34" charset="0"/>
                <a:cs typeface="Arial" pitchFamily="34" charset="0"/>
              </a:rPr>
              <a:t>ter </a:t>
            </a:r>
            <a:r>
              <a:rPr lang="en-US" u="sng" dirty="0">
                <a:latin typeface="Arial" pitchFamily="34" charset="0"/>
                <a:cs typeface="Arial" pitchFamily="34" charset="0"/>
              </a:rPr>
              <a:t>M</a:t>
            </a:r>
            <a:r>
              <a:rPr lang="en-US" dirty="0">
                <a:latin typeface="Arial" pitchFamily="34" charset="0"/>
                <a:cs typeface="Arial" pitchFamily="34" charset="0"/>
              </a:rPr>
              <a:t>anagement </a:t>
            </a:r>
            <a:r>
              <a:rPr lang="en-US" u="sng" dirty="0">
                <a:latin typeface="Arial" pitchFamily="34" charset="0"/>
                <a:cs typeface="Arial" pitchFamily="34" charset="0"/>
              </a:rPr>
              <a:t>Da</a:t>
            </a:r>
            <a:r>
              <a:rPr lang="en-US" dirty="0">
                <a:latin typeface="Arial" pitchFamily="34" charset="0"/>
                <a:cs typeface="Arial" pitchFamily="34" charset="0"/>
              </a:rPr>
              <a:t>ta </a:t>
            </a:r>
            <a:r>
              <a:rPr lang="en-US" u="sng" dirty="0">
                <a:latin typeface="Arial" pitchFamily="34" charset="0"/>
                <a:cs typeface="Arial" pitchFamily="34" charset="0"/>
              </a:rPr>
              <a:t>M</a:t>
            </a:r>
            <a:r>
              <a:rPr lang="en-US" dirty="0">
                <a:latin typeface="Arial" pitchFamily="34" charset="0"/>
                <a:cs typeface="Arial" pitchFamily="34" charset="0"/>
              </a:rPr>
              <a:t>odel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dirty="0">
                <a:latin typeface="Arial" pitchFamily="34" charset="0"/>
                <a:cs typeface="Arial" pitchFamily="34" charset="0"/>
              </a:rPr>
              <a:t> (WaM-DaM)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657600" y="2482840"/>
            <a:ext cx="518160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4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900" b="1" dirty="0" smtClean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2400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A New Method/Standard to </a:t>
            </a:r>
            <a:r>
              <a:rPr lang="en-US" sz="2400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Organize </a:t>
            </a:r>
            <a:r>
              <a:rPr lang="en-US" sz="2400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Network-Based </a:t>
            </a:r>
            <a:r>
              <a:rPr lang="en-US" sz="2400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Water </a:t>
            </a:r>
            <a:r>
              <a:rPr lang="en-US" sz="2400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Management Data </a:t>
            </a:r>
            <a:endParaRPr lang="en-US" sz="2400" b="1" dirty="0">
              <a:solidFill>
                <a:srgbClr val="00B05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505200" y="4681617"/>
            <a:ext cx="5114925" cy="1642983"/>
            <a:chOff x="3505200" y="4343400"/>
            <a:chExt cx="5114925" cy="1642983"/>
          </a:xfrm>
        </p:grpSpPr>
        <p:grpSp>
          <p:nvGrpSpPr>
            <p:cNvPr id="9" name="Group 8"/>
            <p:cNvGrpSpPr/>
            <p:nvPr/>
          </p:nvGrpSpPr>
          <p:grpSpPr>
            <a:xfrm>
              <a:off x="3505200" y="4343400"/>
              <a:ext cx="4038600" cy="1642983"/>
              <a:chOff x="1981200" y="4759404"/>
              <a:chExt cx="4038600" cy="1642983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1981200" y="4759404"/>
                <a:ext cx="4038600" cy="110799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6600" b="1" dirty="0" smtClean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WaM-DaM</a:t>
                </a:r>
                <a:endParaRPr lang="en-US" sz="2000" b="1" dirty="0" smtClean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057400" y="5632946"/>
                <a:ext cx="3962400" cy="76944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Model quicker. Publish faster.</a:t>
                </a:r>
              </a:p>
              <a:p>
                <a:endParaRPr lang="en-US" sz="2000" b="1" dirty="0" smtClean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pic>
          <p:nvPicPr>
            <p:cNvPr id="1030" name="Picture 6" descr="http://thumbs.dreamstime.com/m/cartoon-star-running-illustration-32193644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7125" y="4449136"/>
              <a:ext cx="1143000" cy="1143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0286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Need a Standard?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839200" cy="5426075"/>
          </a:xfrm>
        </p:spPr>
        <p:txBody>
          <a:bodyPr>
            <a:normAutofit/>
          </a:bodyPr>
          <a:lstStyle/>
          <a:p>
            <a:endParaRPr lang="en-US" sz="1000" dirty="0" smtClean="0"/>
          </a:p>
          <a:p>
            <a:r>
              <a:rPr lang="en-US" sz="2400" dirty="0" smtClean="0"/>
              <a:t>We use different </a:t>
            </a:r>
            <a:r>
              <a:rPr lang="en-US" sz="2400" dirty="0" smtClean="0">
                <a:solidFill>
                  <a:srgbClr val="00B050"/>
                </a:solidFill>
              </a:rPr>
              <a:t>data sources</a:t>
            </a:r>
            <a:r>
              <a:rPr lang="en-US" sz="2400" dirty="0" smtClean="0"/>
              <a:t> and </a:t>
            </a:r>
            <a:r>
              <a:rPr lang="en-US" sz="2400" dirty="0" smtClean="0">
                <a:solidFill>
                  <a:srgbClr val="FF0000"/>
                </a:solidFill>
              </a:rPr>
              <a:t>models</a:t>
            </a:r>
            <a:r>
              <a:rPr lang="en-US" sz="2400" dirty="0" smtClean="0"/>
              <a:t> to allocate limited and variable water supplies to meet competing demands</a:t>
            </a:r>
          </a:p>
          <a:p>
            <a:endParaRPr lang="en-US" sz="1000" dirty="0" smtClean="0"/>
          </a:p>
          <a:p>
            <a:r>
              <a:rPr lang="en-US" sz="2400" dirty="0" smtClean="0"/>
              <a:t>Scientists and managers spend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 considerable time </a:t>
            </a:r>
            <a:r>
              <a:rPr lang="en-US" sz="2400" dirty="0" smtClean="0"/>
              <a:t>to build these models (up to 75% of their time)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381000" y="3505200"/>
            <a:ext cx="8473369" cy="3208879"/>
            <a:chOff x="381000" y="3505200"/>
            <a:chExt cx="8473369" cy="3208879"/>
          </a:xfrm>
        </p:grpSpPr>
        <p:grpSp>
          <p:nvGrpSpPr>
            <p:cNvPr id="24" name="Group 23"/>
            <p:cNvGrpSpPr/>
            <p:nvPr/>
          </p:nvGrpSpPr>
          <p:grpSpPr>
            <a:xfrm>
              <a:off x="381000" y="3505200"/>
              <a:ext cx="7392971" cy="3208879"/>
              <a:chOff x="381000" y="3505200"/>
              <a:chExt cx="7392971" cy="3208879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381000" y="3505200"/>
                <a:ext cx="7392971" cy="3208879"/>
                <a:chOff x="381000" y="3505200"/>
                <a:chExt cx="7392971" cy="3208879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39615" y="3566650"/>
                  <a:ext cx="3455037" cy="2983977"/>
                </a:xfrm>
                <a:prstGeom prst="rect">
                  <a:avLst/>
                </a:prstGeom>
              </p:spPr>
            </p:pic>
            <p:sp>
              <p:nvSpPr>
                <p:cNvPr id="7" name="Rectangle 6"/>
                <p:cNvSpPr/>
                <p:nvPr/>
              </p:nvSpPr>
              <p:spPr>
                <a:xfrm>
                  <a:off x="1143000" y="3505200"/>
                  <a:ext cx="12192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smtClean="0"/>
                    <a:t>Supply</a:t>
                  </a:r>
                  <a:endParaRPr lang="en-US" dirty="0"/>
                </a:p>
              </p:txBody>
            </p:sp>
            <p:pic>
              <p:nvPicPr>
                <p:cNvPr id="1028" name="Picture 4" descr="https://encrypted-tbn0.gstatic.com/images?q=tbn:ANd9GcStcHmWiK5ZjmRr4eYTDHwKTsQhAMcERGkOxpXVaOx3wia4JOj7s2VxHbU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29095" y="5546725"/>
                  <a:ext cx="1921748" cy="10826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92902" y="3943463"/>
                  <a:ext cx="1219200" cy="1235602"/>
                </a:xfrm>
                <a:prstGeom prst="rect">
                  <a:avLst/>
                </a:prstGeom>
              </p:spPr>
            </p:pic>
            <p:pic>
              <p:nvPicPr>
                <p:cNvPr id="1034" name="Picture 10" descr="http://aquafornia.com/wp-content/uploads/2008/08/groundwater-pump-owens-valley-225x300.jpg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1000" y="5301048"/>
                  <a:ext cx="996263" cy="132835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6" name="Picture 12" descr="https://encrypted-tbn2.gstatic.com/images?q=tbn:ANd9GcRG2SJt_85hWsfSPmaT2tK5z4UZlkbDE6aKQf2dkqLKK6yZmqzZmg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36244" y="3943463"/>
                  <a:ext cx="1649591" cy="12356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15" name="Straight Arrow Connector 14"/>
                <p:cNvCxnSpPr/>
                <p:nvPr/>
              </p:nvCxnSpPr>
              <p:spPr>
                <a:xfrm flipV="1">
                  <a:off x="2519401" y="5339317"/>
                  <a:ext cx="957578" cy="445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pic>
              <p:nvPicPr>
                <p:cNvPr id="20" name="Picture 19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87884" y="3886200"/>
                  <a:ext cx="1600211" cy="1198614"/>
                </a:xfrm>
                <a:prstGeom prst="rect">
                  <a:avLst/>
                </a:prstGeom>
              </p:spPr>
            </p:pic>
            <p:pic>
              <p:nvPicPr>
                <p:cNvPr id="1046" name="Picture 22" descr="https://encrypted-tbn0.gstatic.com/images?q=tbn:ANd9GcQXOv5owcDqAB3LfIEl1ObANyMxldMdYLFZ0_AfDwqtW-yxotNOzg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37155" y="5520636"/>
                  <a:ext cx="1654246" cy="119344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" name="Rectangle 4"/>
                <p:cNvSpPr/>
                <p:nvPr/>
              </p:nvSpPr>
              <p:spPr>
                <a:xfrm>
                  <a:off x="6554771" y="3505200"/>
                  <a:ext cx="12192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smtClean="0"/>
                    <a:t>Demand </a:t>
                  </a:r>
                  <a:endParaRPr lang="en-US" sz="2000" dirty="0"/>
                </a:p>
              </p:txBody>
            </p:sp>
          </p:grpSp>
          <p:cxnSp>
            <p:nvCxnSpPr>
              <p:cNvPr id="32" name="Straight Arrow Connector 31"/>
              <p:cNvCxnSpPr/>
              <p:nvPr/>
            </p:nvCxnSpPr>
            <p:spPr>
              <a:xfrm flipV="1">
                <a:off x="5849943" y="5338872"/>
                <a:ext cx="957578" cy="445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91400" y="5531912"/>
              <a:ext cx="1462969" cy="1149050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33396" y="3961435"/>
            <a:ext cx="1533149" cy="11439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48200" y="2828108"/>
            <a:ext cx="1600200" cy="39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4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Different Sources and Descriptions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776" y="1417638"/>
            <a:ext cx="8836024" cy="426135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2" name="AutoShape 12" descr="data:image/jpeg;base64,/9j/4AAQSkZJRgABAQAAAQABAAD/2wCEAAkGBxAQEhAQEBQUDw8PEA8PDw8PFBAPDw8PFRQWFhQRFRQYHCggGBwlHBQVIjEiJSkrLi4vFx8zODMtNygtLisBCgoKDg0OGhAQGiwfHSQsLCwsLCwsLCwsKywsLCwsLCwsLCwsLCwsLCwsLDctLCwsLSwsLCwrLCwsLCwsLCwsLP/AABEIALoBDgMBIgACEQEDEQH/xAAbAAABBQEBAAAAAAAAAAAAAAAGAAECBAUDB//EAEUQAAEEAQEGAwUFAwgKAwAAAAEAAgMEEQUSEyExQWEGFFEHIjJxgRUjUpGhQnKxMzRzkqLB4fAWJFNidYKTssLxQ0RU/8QAGQEAAwEBAQAAAAAAAAAAAAAAAAECAwQF/8QAKxEAAgICAgIBAQcFAAAAAAAAAAECEQMSEyExUQRhFCIyQXGRsVKBofDx/9oADAMBAAIRAxEAPwDDLwo7YWd5hMbC93kOPU0tsJbwLM36ibCOQepq70KO9CzN+ob9LkHqau9CYyhZZnUfMJcgamqZgoGVZm/UTOlyBqahlCgZFmGdMbCnkBI0TIoGVZ/mFHfpchVGgZFDeKiZ1HeqXMNS8ZExlVLeJw5LcdFrepxMq+EtkpOYUWt4nEqqhpSLSnuFFwSqQlWeXJxIU1Mlo0myKW8WZvSpiZUphRpNkU94swTKQmVcgtTTEilvVmiZSEyrkFqaQkT7xZwnUt+jkCjQ3ifbWdvlITquQKKhCiQVcMabdLLUZT4pYKtblLdKdAsq4KjsFXNynbCjQaZS2Cm3ZWiKxXRtRJwGZW7KW7K2BRXRtDslrQGGISm3BW+3T0/2cpoAf8uU3liiH7OS8h2RQ+weNcpeXK3zQ7KPkUUHZjMqlWIqRPRbMVHstGtp/ZJgjAj08+in9n9kWxab2XT7M7KSgP8AIH0UH0T6I0Om9lWn09UhMCZairugIRVZp46LOlrK1GyTF3SW6WiYVHdK1ARREScRlXRGpCNNQCykIipCMq5u04Yq0FZUEacRq0I1LYRoBV3aWwrWwpbAT0FZ13abdqxsJbK21RNlfdJCJWNlTbGk0gsriDK6srq3FCr1er2WUmkUihFUVmOktmvRWjDp/ZYSyUWosHo9PVhmndkTRad2Vlmn9ljLKVqwWGm9k/2Z2Ra2gPRTFAeinkK1A/7M7JjpnZGXkB6Jvs7slyj1As6Z2XN2mdkbO09c3ad1x3RyBqCsGndlqVtN7LZqVGvG0wh7ejmHaH6LRhpJSmGpjRad2XTyHZEDayqaxaiqwyWJjiOJpJ9XHo0dyeCjZt0goHJZYWztqk/fPjdKG44bA9T6n+5K3R7Ly4eIJDdF53xb0PLeYEXIxjts5C9vkjbI1r28Wva17T6tcAQfyK6M2N4tfqJdgHep81iWayPrtLnwWFbo9k4ZCXEDpYFwdHhEk9HsqEtXst4yJaMktTK3JAVxcxaKRDRDCcBJIFWIWypBiQUwnQENhPsqakFSQrI75LerO3ycSrPcqjRbIrMIys+uVsUYsqJ5ClEt1Ycrdp1FxoVOSJaFTkuSeQtQIVaS0oaSr3tUhrYYcyzuGY68I25pOOOA6DuVzh0u/bO1ZkNODh/qtZ2ZT2dLjh9PVYNt9vo0RcuWq9cZmlZF2e4B35c1lnxdVPCuya47kBBG4j6uOAtvT/CFCE7TIGF3+0kBleSepc/PFbbYwBgcAOQHAfkFO0F7YwMZqWoyfyWn7A6OszMZx7tHFLca27pSi7/fO/vKNdlLCXL6SCgMGl6ycZsVW+uInn+ITjStYznzNYj8O5cAjLCWEcr9L9goC3aXrP8A+iqT3jfjPpy5KYq6uMZNNw4ZH37c8OI5dUY4TbKOV+l+wanndvw1b9+SKNlSbg7arWSyEkcSXxvZg/orfgjX7VmWWCZsczYuBt1yBGCAPdOfiJ7BE+uaQbTBEZXwxE/etiwHys/Bt82j5K5RoxwMbFE0RxtADWtGB/iqeVONNd/wJInsLxj2u6+ZbApsP3VbG8xyfO4D89kED5k+i9rXitXwq27PrjpS/wAxWknfBG07O05xkdGXcOIwGBafDcVJzl+QSPPV7X7LNR8xSEbvjqu3R/oyMxn+I+i8TB/z/n5L1D2HwvL7j8HdbETM/smTaccfMD+IXofOjeK2RHyegWKqzLNDKIrrHgZja1x6h7jHw7ENPFYljWmRHZsxSVs8BI8CSA994wnH1AXkxbfgtmNPpyy7OnI3bHHI3bjIkYeIcwhwP1Cp2KPZaqbTJaPP7NBZ01TGUd3KHZYVynz4LeGQzaBOSLC4Fq2LdfCy5hhdKmTRzynD1xe9c9+r2FRc20+2qO/S3yNxUUg9dI3Ko1dolzNmhsUhkhE+lw8kM6fzCL9I6LGbZSCXTa3JWdSvPY6OtWAfbnGWZ4thjHxTP7D9V00/AGTwAGSfQDif0UvBcO8a++4He3Dtt2ucdcEiKMfQZ+qw9tmho+HvD0VUF3GSw/8AlrEnGSQ/PoOAwB6BbgamYOCksXJydsoSSSr37scEb5pntiijG0+R5DWtHcpAWEkGReKb9xofptIGB2di3qEhrRyDo9kLWmQtPqcKrZ1DxNAC41aFsDJ2a8szH4HQbwDJQAepLA8E+IX6hWFiWB1OTeSRugkJc5pYcdWg/mAs6x4qtWXyxaVXbYELzFJdsvMNQSj4mMDQXykHgcDAwgAwSQ/4Xt6k82GajDDEY3MEL6znvjmaWkuI2uPA4HEDmq+s+KntndSowG9bY1r5htiGvVa74TLKQcE4JDQCT2QAUJiUL6Dc1nzG6vQVRXMT3iepJI7ZkBAbGQ8Ak4J6dOaw/bNatxR6cas0lfe6hFXeYnFhcZAdkHHMe6eHJAHopQP4s8K2zP57TJRDZczYnjdgMnHQnIIz04/POUcJK4TcHaE1aPF9K9k9yWQutvZCwkl+7IfK7JJOAAGt/wAeS9Y0XR4acTYIG7EbeJ45c53Vzj1PBYfgfxTNqEuotkiZBHStGpGGvMkjnsLhIX8AAODcY9T6IsV5c88v4mGqEuM0LXgtcA5ruBa4Agj0OU162yGOSaQhscTHyPceQY0Ek/ogr2V+L5tSF7zI3c8NrLYC3YdDWexu7aRzzlr8k81iMv3vBzWOM1CQ0psYLW8YJPQPaQf0VWt4hMcnltRYK02cNnGRWm7hx5fVG6qahp8U7DFMwSRu5tcMj5j0K1WX+rsVejKnqAjI4gjII4gjssW/R5qM2nWtLzJWLrdEfHWdkywt6ujPEkBbFWxDajE0Lg9jvTm09WuHQj0V+O07RADahR5ocuVF6Veo80N6hR5reErJaAGeHCpyBE92jzWPPVW6RBllyjtlW3V1y3KdMRVXSIqvtqcb1lJlo3dNPEIw0g8kFae7iEYaPJyWM2Wgw2C6CVrRlzopA0epLCMLX8FvBpVCOXl4hw6YaB/cVn6U/krPhWQRusVOXl5S+IHma8vvtOOzi9v0WN/ca/uUE4TpmlOsShIGvO+0tV8o7jT0lkVixHwLZ7soO4a8ejAC4DqefJHKAfAFofaGvxO4TNvRyHPMwuZsx/QBv9oeqAD1ownSWD4215+nU57jIxPuNgmMv3eWueGk7WDy2vRAGrfjcYpWx8JHRyBnIe+WnZOenHHFAvsZ1mB1KOj/ACNylvI7NZ3uybW24mTB4nOck9D9Eb6PadPBDM9u7fLFHI6MHaDC5oJbnrz5oa8YeAK95xsRF1LUG8Y7tcmOTaAABk2cF3IDOc46oAMQV5r4B1WOtf1ahaO6uWL81uF0nu+agfxjDCeeAOQ745FXvZpr9p7rWm6h713Tnta6bn5iB3wSE9Ty49QRnjlbni3whT1NgbZZ94zO6sRnYnhPPLX/AD6HggDfBQF7WY9v7HZnAdrNQ/UNkwqHgq/e07UPsbUJXW2Txun0+2/aL3hoJfG4kk8muOCeGz6EYn7aqjpxpNdr3RGbUo2CRnBzCWOAc3uMoA9JykChD/QuY7IfqeouaMcGywRE/wDM2MH9VZPgwHnd1E5BB/1t/I/IIAwPZL/ONf8A+L2D+bnlejLzX2L0xCdZja5zxHqs8Ic8lzyGcNpx6k9T1R3ruqx0681mU/dwRukdjmccmjuSQB80AYPiKQ3LcOmt4wRtbd1E9DEHHcVj++9hJH4Wejli6+0abrdO8Pdr6qw0LXRosDBheccycNb8mn1VXwN4t2YJZ5qV99q3M+xO9lZ7mPceEbGOOPcaxrGj5E8yVz9pOpTahRfDHpt8SbUc0ExZE0RSsOdrg8uHu7Q5dUAeqBOh3wB4gGo0K1r9tzNiYDpMw7L/AMyM/IhESAGIQfrOgS1pHXNPOy85dPU/+KwOpA6O5ngjFQeFUZOLEwco3Y7cTZo+RGHMPxRvHNju4ysvUK4XWWNtPUMAbMOpNyABgNtMzk/8zT+a7ajy/wA+i6U6fXghgZqMQ4rAtMCJdTdjKGLky7ISRk0UZQuBalLOuO/WlomjO3SkyJW92pNasXApM7UhghFOlP5Ibg5rc06TGFlPGWmHulS8lo3Kz9qO1ANqxECwsyB5iA8XQknrniO47oe0ubkiqjLwC5WnF2WjZp2BI0PAcNocngtcOmCDxBXOO3iZ8TurGys7t+Fw+hx+az5dQMNiJrz9za+7YfwWGjIb8nNB+re65+JJN1LTn6CV0T/3Hjj/AAz9Fy5J6qxPJS/QIHFeVeLKtlls65o4Nh0I3F+uODLUbAMln4iAADjqBjOCEY+Nrj2wsghOJrkgrsI5tafjd+R/VbOl0GV4Y4WD3Y2hvzPV31PFXdsnkbyarwvP6vwga8Ke0nTdQaNmVtefht17BEbw70aTweO4/ILj7W7sX2Tfbts2nRMAAc0uJ3jMADOVo674C0y65z7FaN0jvilZtRSO7lzCMnuVj1/Y9orNr7h79oY+8llOz3GCMFM2Czw9O19Wq9p911eAg8uBjbjmrtiZrGue8tY1oJc5xDWgDmSTy4Kjq+jMsVZKeXQxvi3TXRHD4wMbJafUYCGdP9mVYEG3Pb1LBBEdydz6/Dl90MA9ODsjggCHgg+b1DU9UYMVZhBVqSYI8w2EHeTAEfDtYAPXB9Ed7X/tQZC1rdhoDWBuyGtAaGtxgADogOl7K4G+5NcvWa4yG1X2HNgDD+w5reLh9QgBzMzUdbrS1yJINHhsiaw3jG6zO0sFdruTi1p2jjlkBV/a1ZayxoO0cD7TY4/TZGf7SPtO0+GtG2GCNsMTODY4wGtH0HXuqOveGal4wusx7x1d+8hdtPaWOyDn3SPwhAGukkkgDz72SSMcdacxwcH6zdeMfhJGyfkVPWL41HVINNjO1W08i7qB/ZfM3+bwc+OHEOPTgOoRTonh6rSY9lWJsIlcXyFuS97zn3i48TjJx6LM8IeB62mSWZYXzSvtuaZHWHiRw2S44DgAeJcSSclABPhIp0kAeXeEZxputX9KOGQXsX6begkIy9gHTOHf9ML1FZUvh+o+0286JrrbGCNkzsucxoz8IzgfE7jz4rVBQAkzk6i4oAE/HONmo7jtNuwbBHqXEEf1SVz1V3P5pa88WLtau3i2rm5OegOC2Fh75yfooaoV0LpJEMD9WdzQpecinVnc0KXSuiBmzNkcuOV0fzUMLYktpKCYlXYizG7ktOnIsVjlfquUS7Ggz0ufki2hKce6QD02vh+qBNLei7TJeS5MiNEXdZb5ypOxvuWIMSNYfiZPH77CD1B44PoVDV7vmtNgsdX7p57OILXfqSoazKYDHdZzixHYaOUlZxwcj1acEfMrk6puNLMXRs0jo/6J1l7mf2SD9V53yF9yS+hzNvaSfr/jNWpH5i3Xld8Nem2Qem9nwP4MKJkFW7L2GnSgJbPcZE6xIOLoa0bG7WPQn3gPTJW5q/iWpTwyeTYdgFrAHveW5wDgA9VpjTa6XZthr73+TaSWFpfiiKy9rIorJY4ZE7oXMg/rE5/RbgKtprydA6SSSQCSSSQAkkkkAJJJJACSTE4QN468ZxRxSVqrxLbkBjzFiRsAPxOe7k04zhJtLyNKwzu3I4WOklcGRsBLnOOAAF51rXtUryxyw0N8bBIbHNu2GJvEZfxdnGM8CMrzjTqnmBJJM58jIzsMaXvkb7oAJwTjPPlwV/wzEzcscGgP97JDdkk56j5Lnn8hJdG0MDb7N12taqf/ALzxnGcRw8BzOMt9UXezPWbVk3WWpd86B8IY4tawgPa4nlz5D9UGLc9n9wQN1iwR7sLYX8cjJZHI7GP6v5qfj5JTnTLzY4xh0ei1tQjkkliY7afAWNlHRrnDIbnkTjp0yqPiXWm1GNwN5PMd3Xhb8Ush/uHMnsgHQ/GbK0Gwwb63ZmknsP2XmKFz3cjs+8/A4YHpzRJ4akjklfM+K06y5uDasQGGMMH7EQzhrePDqepXpPC4vvwcd2WtK051eNzpSH2p3byzIP2pPwj/AHRyCzNUfzRBefzQpqknNEbbsGwZ1V3NDVsLd1F/ErCnK7IQMWyg5ijsLs5MtkhEEsLphMUxEWq3XeqoC6xlSxhFp8+ETafaQRWlwtqnaWE4lJhu54likjPKSN7D9RhVdPldPQqRnm97Y3fuMc7J/JioUbnJXdMkETI28iwOx2JcST+q4suLbr2RKFz2+lfwcdatyQ2L9iIZn2amn0+0krQ9zvpnKsav4Wc6pAI3uddqNL2y7ZDpZXEOlGc8MnJHpjCsGeMuDiAXNdtg/wC/s7Ofy4Kw3UO6rFCUHaKx41FtlXQtYumFrow26GZZLHKfL3IpBjajJxsvx0JwSFps8YxM/nUU9PptTRl0Wf6RmWqnUMbJJJWe66YM3mPhc5ucPx+LjgnrgLSbdzwPEHocEfkrlq34NUzUpavBOMwyxyg/7N7HfwKuB6ELOhUZjtOhY1+ciSLMLwfXLCFFnh/BJit24zggAy71oJ64eDlRpH3Q7DIOT5QY2vq0QOxbhs9A2eHdH+sw8U/2zq0Y9+nFPjm6CcN2u+yQlxP8mg2DNJBjfFV8fFpkg+U7D/4Kf+k98j3dMlJ4/FNG0f8AaUcMv9aHaDBJC9bXdQcfe09zW8MYsQl3fgQFpP1sRRultM8rG0cXSSQuBP4RsuPFRKDj5GuwT9rshLKcO25rZZ37xjJHw7yMMwQdnG0MvHDK85dgPNeqxrMD7yQDAYD+y3A4+i3vGXiVtuVlgBza9djhXDwWume8jLtg4cM4AwR0WVodUsa+R5O3Md44EFuyOeFw5p92jrxQddlWw8VoxBEdqZzsjqeJ4uctahW3UbGcy0YJ5ZPMnCz9EjD3zzY+KQtYcfsDuVrrnm/yNoLqxFE3syAB1IljnAugy0kSF+GSe6Gn5fqhkoq9lbgHagBjG8gdgDDvea7meo4foVr8X8Zn8j8AV0NThe+SOKN4dFJu5fuTG1jy1r+Jxjk9pyM81yOtwPgdaDswsEhc7BDhuyWuGz65GMfJcInvjGpSbDw4zPkjHMygV4mgsH7zSFmN0x0b2sGz5TYikkjOS42o2hg9fdOyx370eepXpJNnCXbVgOaHD4XNDh8iMoX1R/NXKEjm14GPBD44mxuDuBy0bOfrjP1WTflXZjgZyYP3+qyJWrYtniVmyhdkYGLZRc1RwrRao7AVaiKm0olyRcFEuChssfbU2yLjtBNtqQL0c60K9lYTHqxHMoYIK697CuN1FCLLXddRe7qXFMqwsGoqbdRQkL6kLyFFCDSPUe6tRaj3QPHf7q1FqCbgmAdRah3V2O/3QHDqPdXYtS7qHiHYcx3+67su90FR6j3Vlupd1DxDUgvFzupttIRbqK7x6ik8I9kFrLSGPHugT6h5UQvY1sL3vkbLktfnZxwHPGCpR6grceoBRLFfQ1OgQtez27I9jt/XAjMmyAx+NnhsZaSRnn8sDmu9nwHeeNnzEIBwDhjx7vDJHHhy+qL230/n1j9mj6NOZ+wMqeA78TWsbLXIaDzD+/DGOzePz+vV3grUAARPXJ4ktLZAM44AO9By5Iu8+l55L7JD0Pnl7A+HwXqAxtTwHmeAeOPTiiHwXo0lFs5mcx0s72OcY+WywENBJAJ+Iq4++FWlvhVD40Y9pEyzOSpmvPaWRbt81Qsaism1f5rphjM3Kyxcuc1h27WVyt21lzWF1xVGbJ2JlUfIub5lyL1pZBMvUdtczIm20WBnl5Udsq15ZRNdYas0K5cllWNwka6WrCyuHKQcV18un3CKYrOW8KfeFdNylukUwsjvCnEhT7tLYRTCybZCuzJyuGwnDVQF6OyVZjtlZYBU2piNlt4+q7tvn1WECV1D00gs3W6gV2ZqHdD4eujHp0Kwlj1DurUeo90LtkXVk5S0CwqZqXdT+0u6FxYUhYRxj2Cb7S7qJ1JDm/S35S4w2N+TUu6ry6iVjGZQc9PiHaL094qhNbK5OXIsVrGTaITTkqq9xVowqO5T0YbIoOyoEFaHl0vLo0YWjN4qJBWl5VR8qp0YWhy1MWLoUysRy2UxYuiSVActlMWLq5MkFnPdpbtdEkDs57CfZCmmKAs5lgS2VNJArI4T4TpICxJ8Jk4TQE2qYXIKSpAWGuUw5VwnTEW2uThyrBdGq0gO+0nyuQThFCOicKCcKkiSWEsJkk6AfCWyEySAFshLCYpkUA+E2yElFKkB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929" y="5562599"/>
            <a:ext cx="1010579" cy="125939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338203" y="5624459"/>
            <a:ext cx="1634260" cy="1158855"/>
            <a:chOff x="3928340" y="4722078"/>
            <a:chExt cx="1634260" cy="1158855"/>
          </a:xfrm>
        </p:grpSpPr>
        <p:pic>
          <p:nvPicPr>
            <p:cNvPr id="24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3098" y="4722078"/>
              <a:ext cx="1005234" cy="907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TextBox 27"/>
            <p:cNvSpPr txBox="1"/>
            <p:nvPr/>
          </p:nvSpPr>
          <p:spPr>
            <a:xfrm>
              <a:off x="3928340" y="5573156"/>
              <a:ext cx="163426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err="1" smtClean="0"/>
                <a:t>HydroDesktop</a:t>
              </a:r>
              <a:endParaRPr lang="en-US" sz="140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48377" y="1853231"/>
            <a:ext cx="8557126" cy="2931509"/>
            <a:chOff x="500976" y="1560555"/>
            <a:chExt cx="8557126" cy="293150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05799" y="2786718"/>
              <a:ext cx="2452303" cy="1108675"/>
            </a:xfrm>
            <a:prstGeom prst="rect">
              <a:avLst/>
            </a:prstGeom>
          </p:spPr>
        </p:pic>
        <p:pic>
          <p:nvPicPr>
            <p:cNvPr id="2050" name="Picture 2" descr="http://www.centralbasin.org/wordpress/wp-content/uploads/2009/03/hoover-dam-directions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9901" y="1560555"/>
              <a:ext cx="4248562" cy="2931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1252" y="2882135"/>
              <a:ext cx="1276350" cy="9525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781800" y="1676400"/>
              <a:ext cx="1676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0070C0"/>
                  </a:solidFill>
                </a:rPr>
                <a:t>Lake</a:t>
              </a:r>
              <a:r>
                <a:rPr lang="en-US" sz="2400" b="1" dirty="0" smtClean="0"/>
                <a:t> Mead</a:t>
              </a:r>
              <a:endParaRPr lang="en-US" sz="2400" b="1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4702387" y="1865536"/>
              <a:ext cx="2079413" cy="41697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2238953" y="2078855"/>
              <a:ext cx="1932309" cy="720286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510839" y="1805334"/>
              <a:ext cx="18612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Hoover </a:t>
              </a:r>
              <a:r>
                <a:rPr lang="en-US" sz="2400" b="1" dirty="0" smtClean="0">
                  <a:solidFill>
                    <a:srgbClr val="0070C0"/>
                  </a:solidFill>
                </a:rPr>
                <a:t>Dam</a:t>
              </a:r>
              <a:endParaRPr lang="en-US" sz="2400" b="1" dirty="0">
                <a:solidFill>
                  <a:srgbClr val="0070C0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00976" y="2144039"/>
              <a:ext cx="18612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e.g., release </a:t>
              </a:r>
              <a:endParaRPr lang="en-US" sz="24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825576" y="2079224"/>
              <a:ext cx="18612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e.g., outflow</a:t>
              </a:r>
              <a:endParaRPr lang="en-US" sz="24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968897" y="4933496"/>
            <a:ext cx="3584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</a:rPr>
              <a:t>Reservoir? Water body?</a:t>
            </a:r>
            <a:endParaRPr lang="en-US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37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763000" cy="1143000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Different Model Needs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7696200" cy="47016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Reservoir Simulation (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ResSim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)</a:t>
            </a:r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Simulates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reservoir operation and management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Requires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operational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data (e.g., gates and release rules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), river network, diversions, etc. 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US" sz="7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Water Evaluation and Planning system (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WEAP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Allocates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water supply and demand in a river basin 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Requires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supply and demand connectivity and flows,  economic data, water quality, allocation priorities, etc.</a:t>
            </a:r>
          </a:p>
          <a:p>
            <a:pPr marL="0" indent="0">
              <a:buNone/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831" y="5858183"/>
            <a:ext cx="1900369" cy="93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2" name="AutoShape 12" descr="data:image/jpeg;base64,/9j/4AAQSkZJRgABAQAAAQABAAD/2wCEAAkGBxAQEhAQEBQUDw8PEA8PDw8PFBAPDw8PFRQWFhQRFRQYHCggGBwlHBQVIjEiJSkrLi4vFx8zODMtNygtLisBCgoKDg0OGhAQGiwfHSQsLCwsLCwsLCwsKywsLCwsLCwsLCwsLCwsLCwsLDctLCwsLSwsLCwrLCwsLCwsLCwsLP/AABEIALoBDgMBIgACEQEDEQH/xAAbAAABBQEBAAAAAAAAAAAAAAAGAAECBAUDB//EAEUQAAEEAQEGAwUFAwgKAwAAAAEAAgMEEQUSEyExQWEGFFEHIjJxgRUjUpGhQnKxMzRzkqLB4fAWJFNidYKTssLxQ0RU/8QAGQEAAwEBAQAAAAAAAAAAAAAAAAECAwQF/8QAKxEAAgICAgIBAQcFAAAAAAAAAAECEQMSEyExUQRhFCIyQXGRsVKBofDx/9oADAMBAAIRAxEAPwDDLwo7YWd5hMbC93kOPU0tsJbwLM36ibCOQepq70KO9CzN+ob9LkHqau9CYyhZZnUfMJcgamqZgoGVZm/UTOlyBqahlCgZFmGdMbCnkBI0TIoGVZ/mFHfpchVGgZFDeKiZ1HeqXMNS8ZExlVLeJw5LcdFrepxMq+EtkpOYUWt4nEqqhpSLSnuFFwSqQlWeXJxIU1Mlo0myKW8WZvSpiZUphRpNkU94swTKQmVcgtTTEilvVmiZSEyrkFqaQkT7xZwnUt+jkCjQ3ifbWdvlITquQKKhCiQVcMabdLLUZT4pYKtblLdKdAsq4KjsFXNynbCjQaZS2Cm3ZWiKxXRtRJwGZW7KW7K2BRXRtDslrQGGISm3BW+3T0/2cpoAf8uU3liiH7OS8h2RQ+weNcpeXK3zQ7KPkUUHZjMqlWIqRPRbMVHstGtp/ZJgjAj08+in9n9kWxab2XT7M7KSgP8AIH0UH0T6I0Om9lWn09UhMCZairugIRVZp46LOlrK1GyTF3SW6WiYVHdK1ARREScRlXRGpCNNQCykIipCMq5u04Yq0FZUEacRq0I1LYRoBV3aWwrWwpbAT0FZ13abdqxsJbK21RNlfdJCJWNlTbGk0gsriDK6srq3FCr1er2WUmkUihFUVmOktmvRWjDp/ZYSyUWosHo9PVhmndkTRad2Vlmn9ljLKVqwWGm9k/2Z2Ra2gPRTFAeinkK1A/7M7JjpnZGXkB6Jvs7slyj1As6Z2XN2mdkbO09c3ad1x3RyBqCsGndlqVtN7LZqVGvG0wh7ejmHaH6LRhpJSmGpjRad2XTyHZEDayqaxaiqwyWJjiOJpJ9XHo0dyeCjZt0goHJZYWztqk/fPjdKG44bA9T6n+5K3R7Ly4eIJDdF53xb0PLeYEXIxjts5C9vkjbI1r28Wva17T6tcAQfyK6M2N4tfqJdgHep81iWayPrtLnwWFbo9k4ZCXEDpYFwdHhEk9HsqEtXst4yJaMktTK3JAVxcxaKRDRDCcBJIFWIWypBiQUwnQENhPsqakFSQrI75LerO3ycSrPcqjRbIrMIys+uVsUYsqJ5ClEt1Ycrdp1FxoVOSJaFTkuSeQtQIVaS0oaSr3tUhrYYcyzuGY68I25pOOOA6DuVzh0u/bO1ZkNODh/qtZ2ZT2dLjh9PVYNt9vo0RcuWq9cZmlZF2e4B35c1lnxdVPCuya47kBBG4j6uOAtvT/CFCE7TIGF3+0kBleSepc/PFbbYwBgcAOQHAfkFO0F7YwMZqWoyfyWn7A6OszMZx7tHFLca27pSi7/fO/vKNdlLCXL6SCgMGl6ycZsVW+uInn+ITjStYznzNYj8O5cAjLCWEcr9L9goC3aXrP8A+iqT3jfjPpy5KYq6uMZNNw4ZH37c8OI5dUY4TbKOV+l+wanndvw1b9+SKNlSbg7arWSyEkcSXxvZg/orfgjX7VmWWCZsczYuBt1yBGCAPdOfiJ7BE+uaQbTBEZXwxE/etiwHys/Bt82j5K5RoxwMbFE0RxtADWtGB/iqeVONNd/wJInsLxj2u6+ZbApsP3VbG8xyfO4D89kED5k+i9rXitXwq27PrjpS/wAxWknfBG07O05xkdGXcOIwGBafDcVJzl+QSPPV7X7LNR8xSEbvjqu3R/oyMxn+I+i8TB/z/n5L1D2HwvL7j8HdbETM/smTaccfMD+IXofOjeK2RHyegWKqzLNDKIrrHgZja1x6h7jHw7ENPFYljWmRHZsxSVs8BI8CSA994wnH1AXkxbfgtmNPpyy7OnI3bHHI3bjIkYeIcwhwP1Cp2KPZaqbTJaPP7NBZ01TGUd3KHZYVynz4LeGQzaBOSLC4Fq2LdfCy5hhdKmTRzynD1xe9c9+r2FRc20+2qO/S3yNxUUg9dI3Ko1dolzNmhsUhkhE+lw8kM6fzCL9I6LGbZSCXTa3JWdSvPY6OtWAfbnGWZ4thjHxTP7D9V00/AGTwAGSfQDif0UvBcO8a++4He3Dtt2ucdcEiKMfQZ+qw9tmho+HvD0VUF3GSw/8AlrEnGSQ/PoOAwB6BbgamYOCksXJydsoSSSr37scEb5pntiijG0+R5DWtHcpAWEkGReKb9xofptIGB2di3qEhrRyDo9kLWmQtPqcKrZ1DxNAC41aFsDJ2a8szH4HQbwDJQAepLA8E+IX6hWFiWB1OTeSRugkJc5pYcdWg/mAs6x4qtWXyxaVXbYELzFJdsvMNQSj4mMDQXykHgcDAwgAwSQ/4Xt6k82GajDDEY3MEL6znvjmaWkuI2uPA4HEDmq+s+KntndSowG9bY1r5htiGvVa74TLKQcE4JDQCT2QAUJiUL6Dc1nzG6vQVRXMT3iepJI7ZkBAbGQ8Ak4J6dOaw/bNatxR6cas0lfe6hFXeYnFhcZAdkHHMe6eHJAHopQP4s8K2zP57TJRDZczYnjdgMnHQnIIz04/POUcJK4TcHaE1aPF9K9k9yWQutvZCwkl+7IfK7JJOAAGt/wAeS9Y0XR4acTYIG7EbeJ45c53Vzj1PBYfgfxTNqEuotkiZBHStGpGGvMkjnsLhIX8AAODcY9T6IsV5c88v4mGqEuM0LXgtcA5ruBa4Agj0OU162yGOSaQhscTHyPceQY0Ek/ogr2V+L5tSF7zI3c8NrLYC3YdDWexu7aRzzlr8k81iMv3vBzWOM1CQ0psYLW8YJPQPaQf0VWt4hMcnltRYK02cNnGRWm7hx5fVG6qahp8U7DFMwSRu5tcMj5j0K1WX+rsVejKnqAjI4gjII4gjssW/R5qM2nWtLzJWLrdEfHWdkywt6ujPEkBbFWxDajE0Lg9jvTm09WuHQj0V+O07RADahR5ocuVF6Veo80N6hR5reErJaAGeHCpyBE92jzWPPVW6RBllyjtlW3V1y3KdMRVXSIqvtqcb1lJlo3dNPEIw0g8kFae7iEYaPJyWM2Wgw2C6CVrRlzopA0epLCMLX8FvBpVCOXl4hw6YaB/cVn6U/krPhWQRusVOXl5S+IHma8vvtOOzi9v0WN/ca/uUE4TpmlOsShIGvO+0tV8o7jT0lkVixHwLZ7soO4a8ejAC4DqefJHKAfAFofaGvxO4TNvRyHPMwuZsx/QBv9oeqAD1ownSWD4215+nU57jIxPuNgmMv3eWueGk7WDy2vRAGrfjcYpWx8JHRyBnIe+WnZOenHHFAvsZ1mB1KOj/ACNylvI7NZ3uybW24mTB4nOck9D9Eb6PadPBDM9u7fLFHI6MHaDC5oJbnrz5oa8YeAK95xsRF1LUG8Y7tcmOTaAABk2cF3IDOc46oAMQV5r4B1WOtf1ahaO6uWL81uF0nu+agfxjDCeeAOQ745FXvZpr9p7rWm6h713Tnta6bn5iB3wSE9Ty49QRnjlbni3whT1NgbZZ94zO6sRnYnhPPLX/AD6HggDfBQF7WY9v7HZnAdrNQ/UNkwqHgq/e07UPsbUJXW2Txun0+2/aL3hoJfG4kk8muOCeGz6EYn7aqjpxpNdr3RGbUo2CRnBzCWOAc3uMoA9JykChD/QuY7IfqeouaMcGywRE/wDM2MH9VZPgwHnd1E5BB/1t/I/IIAwPZL/ONf8A+L2D+bnlejLzX2L0xCdZja5zxHqs8Ic8lzyGcNpx6k9T1R3ruqx0681mU/dwRukdjmccmjuSQB80AYPiKQ3LcOmt4wRtbd1E9DEHHcVj++9hJH4Wejli6+0abrdO8Pdr6qw0LXRosDBheccycNb8mn1VXwN4t2YJZ5qV99q3M+xO9lZ7mPceEbGOOPcaxrGj5E8yVz9pOpTahRfDHpt8SbUc0ExZE0RSsOdrg8uHu7Q5dUAeqBOh3wB4gGo0K1r9tzNiYDpMw7L/AMyM/IhESAGIQfrOgS1pHXNPOy85dPU/+KwOpA6O5ngjFQeFUZOLEwco3Y7cTZo+RGHMPxRvHNju4ysvUK4XWWNtPUMAbMOpNyABgNtMzk/8zT+a7ajy/wA+i6U6fXghgZqMQ4rAtMCJdTdjKGLky7ISRk0UZQuBalLOuO/WlomjO3SkyJW92pNasXApM7UhghFOlP5Ibg5rc06TGFlPGWmHulS8lo3Kz9qO1ANqxECwsyB5iA8XQknrniO47oe0ubkiqjLwC5WnF2WjZp2BI0PAcNocngtcOmCDxBXOO3iZ8TurGys7t+Fw+hx+az5dQMNiJrz9za+7YfwWGjIb8nNB+re65+JJN1LTn6CV0T/3Hjj/AAz9Fy5J6qxPJS/QIHFeVeLKtlls65o4Nh0I3F+uODLUbAMln4iAADjqBjOCEY+Nrj2wsghOJrkgrsI5tafjd+R/VbOl0GV4Y4WD3Y2hvzPV31PFXdsnkbyarwvP6vwga8Ke0nTdQaNmVtefht17BEbw70aTweO4/ILj7W7sX2Tfbts2nRMAAc0uJ3jMADOVo674C0y65z7FaN0jvilZtRSO7lzCMnuVj1/Y9orNr7h79oY+8llOz3GCMFM2Czw9O19Wq9p911eAg8uBjbjmrtiZrGue8tY1oJc5xDWgDmSTy4Kjq+jMsVZKeXQxvi3TXRHD4wMbJafUYCGdP9mVYEG3Pb1LBBEdydz6/Dl90MA9ODsjggCHgg+b1DU9UYMVZhBVqSYI8w2EHeTAEfDtYAPXB9Ed7X/tQZC1rdhoDWBuyGtAaGtxgADogOl7K4G+5NcvWa4yG1X2HNgDD+w5reLh9QgBzMzUdbrS1yJINHhsiaw3jG6zO0sFdruTi1p2jjlkBV/a1ZayxoO0cD7TY4/TZGf7SPtO0+GtG2GCNsMTODY4wGtH0HXuqOveGal4wusx7x1d+8hdtPaWOyDn3SPwhAGukkkgDz72SSMcdacxwcH6zdeMfhJGyfkVPWL41HVINNjO1W08i7qB/ZfM3+bwc+OHEOPTgOoRTonh6rSY9lWJsIlcXyFuS97zn3i48TjJx6LM8IeB62mSWZYXzSvtuaZHWHiRw2S44DgAeJcSSclABPhIp0kAeXeEZxputX9KOGQXsX6begkIy9gHTOHf9ML1FZUvh+o+0286JrrbGCNkzsucxoz8IzgfE7jz4rVBQAkzk6i4oAE/HONmo7jtNuwbBHqXEEf1SVz1V3P5pa88WLtau3i2rm5OegOC2Fh75yfooaoV0LpJEMD9WdzQpecinVnc0KXSuiBmzNkcuOV0fzUMLYktpKCYlXYizG7ktOnIsVjlfquUS7Ggz0ufki2hKce6QD02vh+qBNLei7TJeS5MiNEXdZb5ypOxvuWIMSNYfiZPH77CD1B44PoVDV7vmtNgsdX7p57OILXfqSoazKYDHdZzixHYaOUlZxwcj1acEfMrk6puNLMXRs0jo/6J1l7mf2SD9V53yF9yS+hzNvaSfr/jNWpH5i3Xld8Nem2Qem9nwP4MKJkFW7L2GnSgJbPcZE6xIOLoa0bG7WPQn3gPTJW5q/iWpTwyeTYdgFrAHveW5wDgA9VpjTa6XZthr73+TaSWFpfiiKy9rIorJY4ZE7oXMg/rE5/RbgKtprydA6SSSQCSSSQAkkkkAJJJJACSTE4QN468ZxRxSVqrxLbkBjzFiRsAPxOe7k04zhJtLyNKwzu3I4WOklcGRsBLnOOAAF51rXtUryxyw0N8bBIbHNu2GJvEZfxdnGM8CMrzjTqnmBJJM58jIzsMaXvkb7oAJwTjPPlwV/wzEzcscGgP97JDdkk56j5Lnn8hJdG0MDb7N12taqf/ALzxnGcRw8BzOMt9UXezPWbVk3WWpd86B8IY4tawgPa4nlz5D9UGLc9n9wQN1iwR7sLYX8cjJZHI7GP6v5qfj5JTnTLzY4xh0ei1tQjkkliY7afAWNlHRrnDIbnkTjp0yqPiXWm1GNwN5PMd3Xhb8Ush/uHMnsgHQ/GbK0Gwwb63ZmknsP2XmKFz3cjs+8/A4YHpzRJ4akjklfM+K06y5uDasQGGMMH7EQzhrePDqepXpPC4vvwcd2WtK051eNzpSH2p3byzIP2pPwj/AHRyCzNUfzRBefzQpqknNEbbsGwZ1V3NDVsLd1F/ErCnK7IQMWyg5ijsLs5MtkhEEsLphMUxEWq3XeqoC6xlSxhFp8+ETafaQRWlwtqnaWE4lJhu54likjPKSN7D9RhVdPldPQqRnm97Y3fuMc7J/JioUbnJXdMkETI28iwOx2JcST+q4suLbr2RKFz2+lfwcdatyQ2L9iIZn2amn0+0krQ9zvpnKsav4Wc6pAI3uddqNL2y7ZDpZXEOlGc8MnJHpjCsGeMuDiAXNdtg/wC/s7Ofy4Kw3UO6rFCUHaKx41FtlXQtYumFrow26GZZLHKfL3IpBjajJxsvx0JwSFps8YxM/nUU9PptTRl0Wf6RmWqnUMbJJJWe66YM3mPhc5ucPx+LjgnrgLSbdzwPEHocEfkrlq34NUzUpavBOMwyxyg/7N7HfwKuB6ELOhUZjtOhY1+ciSLMLwfXLCFFnh/BJit24zggAy71oJ64eDlRpH3Q7DIOT5QY2vq0QOxbhs9A2eHdH+sw8U/2zq0Y9+nFPjm6CcN2u+yQlxP8mg2DNJBjfFV8fFpkg+U7D/4Kf+k98j3dMlJ4/FNG0f8AaUcMv9aHaDBJC9bXdQcfe09zW8MYsQl3fgQFpP1sRRultM8rG0cXSSQuBP4RsuPFRKDj5GuwT9rshLKcO25rZZ37xjJHw7yMMwQdnG0MvHDK85dgPNeqxrMD7yQDAYD+y3A4+i3vGXiVtuVlgBza9djhXDwWume8jLtg4cM4AwR0WVodUsa+R5O3Md44EFuyOeFw5p92jrxQddlWw8VoxBEdqZzsjqeJ4uctahW3UbGcy0YJ5ZPMnCz9EjD3zzY+KQtYcfsDuVrrnm/yNoLqxFE3syAB1IljnAugy0kSF+GSe6Gn5fqhkoq9lbgHagBjG8gdgDDvea7meo4foVr8X8Zn8j8AV0NThe+SOKN4dFJu5fuTG1jy1r+Jxjk9pyM81yOtwPgdaDswsEhc7BDhuyWuGz65GMfJcInvjGpSbDw4zPkjHMygV4mgsH7zSFmN0x0b2sGz5TYikkjOS42o2hg9fdOyx370eepXpJNnCXbVgOaHD4XNDh8iMoX1R/NXKEjm14GPBD44mxuDuBy0bOfrjP1WTflXZjgZyYP3+qyJWrYtniVmyhdkYGLZRc1RwrRao7AVaiKm0olyRcFEuChssfbU2yLjtBNtqQL0c60K9lYTHqxHMoYIK697CuN1FCLLXddRe7qXFMqwsGoqbdRQkL6kLyFFCDSPUe6tRaj3QPHf7q1FqCbgmAdRah3V2O/3QHDqPdXYtS7qHiHYcx3+67su90FR6j3Vlupd1DxDUgvFzupttIRbqK7x6ik8I9kFrLSGPHugT6h5UQvY1sL3vkbLktfnZxwHPGCpR6grceoBRLFfQ1OgQtez27I9jt/XAjMmyAx+NnhsZaSRnn8sDmu9nwHeeNnzEIBwDhjx7vDJHHhy+qL230/n1j9mj6NOZ+wMqeA78TWsbLXIaDzD+/DGOzePz+vV3grUAARPXJ4ktLZAM44AO9By5Iu8+l55L7JD0Pnl7A+HwXqAxtTwHmeAeOPTiiHwXo0lFs5mcx0s72OcY+WywENBJAJ+Iq4++FWlvhVD40Y9pEyzOSpmvPaWRbt81Qsaism1f5rphjM3Kyxcuc1h27WVyt21lzWF1xVGbJ2JlUfIub5lyL1pZBMvUdtczIm20WBnl5Udsq15ZRNdYas0K5cllWNwka6WrCyuHKQcV18un3CKYrOW8KfeFdNylukUwsjvCnEhT7tLYRTCybZCuzJyuGwnDVQF6OyVZjtlZYBU2piNlt4+q7tvn1WECV1D00gs3W6gV2ZqHdD4eujHp0Kwlj1DurUeo90LtkXVk5S0CwqZqXdT+0u6FxYUhYRxj2Cb7S7qJ1JDm/S35S4w2N+TUu6ry6iVjGZQc9PiHaL094qhNbK5OXIsVrGTaITTkqq9xVowqO5T0YbIoOyoEFaHl0vLo0YWjN4qJBWl5VR8qp0YWhy1MWLoUysRy2UxYuiSVActlMWLq5MkFnPdpbtdEkDs57CfZCmmKAs5lgS2VNJArI4T4TpICxJ8Jk4TQE2qYXIKSpAWGuUw5VwnTEW2uThyrBdGq0gO+0nyuQThFCOicKCcKkiSWEsJkk6AfCWyEySAFshLCYpkUA+E2yElFKkB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369" y="3046145"/>
            <a:ext cx="2699345" cy="624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7770438" y="1295400"/>
            <a:ext cx="1215276" cy="1311322"/>
            <a:chOff x="306762" y="4640079"/>
            <a:chExt cx="1215276" cy="1311322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762" y="4640079"/>
              <a:ext cx="1215276" cy="1311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0064" y="5530997"/>
              <a:ext cx="504336" cy="358639"/>
            </a:xfrm>
            <a:prstGeom prst="rect">
              <a:avLst/>
            </a:prstGeom>
          </p:spPr>
        </p:pic>
      </p:grpSp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119" y="5858183"/>
            <a:ext cx="1577609" cy="837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524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Design a data model/</a:t>
            </a:r>
            <a:r>
              <a:rPr lang="en-US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standard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to organize, share</a:t>
            </a:r>
            <a:r>
              <a:rPr lang="en-US" dirty="0">
                <a:latin typeface="Arial" pitchFamily="34" charset="0"/>
                <a:cs typeface="Arial" pitchFamily="34" charset="0"/>
              </a:rPr>
              <a:t>, and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publish water management data</a:t>
            </a:r>
          </a:p>
          <a:p>
            <a:pPr marL="0" indent="0">
              <a:buNone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Should be: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Open-source</a:t>
            </a:r>
            <a:r>
              <a:rPr lang="en-US" dirty="0">
                <a:latin typeface="Arial" pitchFamily="34" charset="0"/>
                <a:cs typeface="Arial" pitchFamily="34" charset="0"/>
              </a:rPr>
              <a:t>, generic,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programming language </a:t>
            </a:r>
            <a:r>
              <a:rPr lang="en-US" dirty="0">
                <a:latin typeface="Arial" pitchFamily="34" charset="0"/>
                <a:cs typeface="Arial" pitchFamily="34" charset="0"/>
              </a:rPr>
              <a:t>and technology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independent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971800" y="4906049"/>
            <a:ext cx="5114925" cy="1335207"/>
            <a:chOff x="3505200" y="4343400"/>
            <a:chExt cx="5114925" cy="1335207"/>
          </a:xfrm>
        </p:grpSpPr>
        <p:grpSp>
          <p:nvGrpSpPr>
            <p:cNvPr id="11" name="Group 10"/>
            <p:cNvGrpSpPr/>
            <p:nvPr/>
          </p:nvGrpSpPr>
          <p:grpSpPr>
            <a:xfrm>
              <a:off x="3505200" y="4343400"/>
              <a:ext cx="4038600" cy="1335207"/>
              <a:chOff x="1981200" y="4759404"/>
              <a:chExt cx="4038600" cy="1335207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1981200" y="4759404"/>
                <a:ext cx="4038600" cy="110799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6600" b="1" dirty="0" smtClean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WaM-DaM</a:t>
                </a:r>
                <a:endParaRPr lang="en-US" sz="2000" b="1" dirty="0" smtClean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057400" y="5632946"/>
                <a:ext cx="3962400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Model quicker. Publish faster.</a:t>
                </a:r>
                <a:endParaRPr lang="en-US" sz="2000" b="1" dirty="0" smtClean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pic>
          <p:nvPicPr>
            <p:cNvPr id="12" name="Picture 6" descr="http://thumbs.dreamstime.com/m/cartoon-star-running-illustration-32193644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7125" y="4449136"/>
              <a:ext cx="1143000" cy="1143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2339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Represents real world objects as entities with their attributes and relationships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Data Model?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6553200" y="3051134"/>
            <a:ext cx="2286000" cy="2862322"/>
            <a:chOff x="6205912" y="3897889"/>
            <a:chExt cx="2286000" cy="2862322"/>
          </a:xfrm>
        </p:grpSpPr>
        <p:sp>
          <p:nvSpPr>
            <p:cNvPr id="6" name="TextBox 5"/>
            <p:cNvSpPr txBox="1"/>
            <p:nvPr/>
          </p:nvSpPr>
          <p:spPr>
            <a:xfrm>
              <a:off x="6205912" y="3897889"/>
              <a:ext cx="2286000" cy="28623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Tweet: </a:t>
              </a:r>
            </a:p>
            <a:p>
              <a:r>
                <a:rPr lang="en-US" sz="2000" dirty="0" smtClean="0"/>
                <a:t>I support Hyrum #reservoir #</a:t>
              </a:r>
              <a:r>
                <a:rPr lang="en-US" sz="2000" dirty="0" err="1" smtClean="0"/>
                <a:t>LittleBearRiv.Rest</a:t>
              </a:r>
              <a:r>
                <a:rPr lang="en-US" sz="2000" dirty="0" smtClean="0"/>
                <a:t>.</a:t>
              </a:r>
            </a:p>
            <a:p>
              <a:endParaRPr lang="en-US" sz="2000" dirty="0"/>
            </a:p>
            <a:p>
              <a:endParaRPr lang="en-US" sz="2000" dirty="0" smtClean="0"/>
            </a:p>
            <a:p>
              <a:endParaRPr lang="en-US" sz="2000" dirty="0"/>
            </a:p>
            <a:p>
              <a:endParaRPr lang="en-US" sz="2000" dirty="0" smtClean="0"/>
            </a:p>
            <a:p>
              <a:endParaRPr lang="en-US" sz="2000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2004" y="5392818"/>
              <a:ext cx="990600" cy="990600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371600" y="3982205"/>
            <a:ext cx="500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[1]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33800" y="547629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[10]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76600" y="3878083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[10]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76400" y="4749053"/>
            <a:ext cx="500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[1]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600200" y="4279531"/>
            <a:ext cx="326665" cy="59726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524250" y="4160397"/>
            <a:ext cx="571500" cy="140291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84" name="Group 83"/>
          <p:cNvGrpSpPr/>
          <p:nvPr/>
        </p:nvGrpSpPr>
        <p:grpSpPr>
          <a:xfrm>
            <a:off x="228600" y="3281321"/>
            <a:ext cx="6019800" cy="2595726"/>
            <a:chOff x="228600" y="3281321"/>
            <a:chExt cx="6019800" cy="259572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3281321"/>
              <a:ext cx="6019800" cy="2595726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228600" y="3569295"/>
              <a:ext cx="1219200" cy="461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Projects</a:t>
              </a:r>
              <a:endParaRPr lang="en-US" sz="24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104219" y="3495953"/>
              <a:ext cx="1295400" cy="461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Objects</a:t>
              </a:r>
              <a:endParaRPr lang="en-US" sz="2400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4293394" y="3051134"/>
            <a:ext cx="1943100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Instances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14300" y="5433020"/>
            <a:ext cx="1866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e.g., Little Bear River Restoration Project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809750" y="5187692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e.g., Reservoir [1]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375897" y="5985282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e.g., Hyrum [10]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07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dirty="0" smtClean="0"/>
              <a:t>Design 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5775" y="1066800"/>
            <a:ext cx="8229600" cy="1371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 smtClean="0"/>
              <a:t>1. </a:t>
            </a:r>
            <a:r>
              <a:rPr lang="en-US" sz="2400" dirty="0" smtClean="0">
                <a:solidFill>
                  <a:srgbClr val="FF0000"/>
                </a:solidFill>
              </a:rPr>
              <a:t>Identify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the</a:t>
            </a:r>
            <a:r>
              <a:rPr lang="en-US" sz="2400" b="1" dirty="0" smtClean="0"/>
              <a:t> </a:t>
            </a:r>
            <a:r>
              <a:rPr lang="en-US" sz="2400" dirty="0" smtClean="0"/>
              <a:t>essential data for water management. </a:t>
            </a:r>
            <a:r>
              <a:rPr lang="en-US" sz="2400" dirty="0" smtClean="0">
                <a:solidFill>
                  <a:srgbClr val="7030A0"/>
                </a:solidFill>
              </a:rPr>
              <a:t>170 fields</a:t>
            </a:r>
          </a:p>
          <a:p>
            <a:pPr marL="0" indent="0">
              <a:buNone/>
            </a:pPr>
            <a:r>
              <a:rPr lang="en-US" sz="2400" dirty="0" smtClean="0"/>
              <a:t>2</a:t>
            </a:r>
            <a:r>
              <a:rPr lang="en-US" sz="2400" dirty="0"/>
              <a:t>. </a:t>
            </a:r>
            <a:r>
              <a:rPr lang="en-US" sz="2400" dirty="0" smtClean="0">
                <a:solidFill>
                  <a:srgbClr val="00B050"/>
                </a:solidFill>
              </a:rPr>
              <a:t>Represent</a:t>
            </a:r>
            <a:r>
              <a:rPr lang="en-US" sz="2400" dirty="0" smtClean="0"/>
              <a:t> these fields in tables according to Relational Model Theory and Jim </a:t>
            </a:r>
            <a:r>
              <a:rPr lang="en-US" sz="2400" dirty="0"/>
              <a:t>Gray’s </a:t>
            </a:r>
            <a:r>
              <a:rPr lang="en-US" sz="2400" dirty="0" smtClean="0"/>
              <a:t>rule. </a:t>
            </a:r>
            <a:r>
              <a:rPr lang="en-US" sz="2400" dirty="0" smtClean="0">
                <a:solidFill>
                  <a:srgbClr val="7030A0"/>
                </a:solidFill>
              </a:rPr>
              <a:t>36 Tables </a:t>
            </a:r>
            <a:endParaRPr lang="en-US" sz="2400" dirty="0">
              <a:solidFill>
                <a:srgbClr val="7030A0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en-US" sz="2400" dirty="0" smtClean="0">
              <a:solidFill>
                <a:srgbClr val="00B050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en-GB" sz="2400" dirty="0" smtClean="0">
              <a:solidFill>
                <a:srgbClr val="00B050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42" y="2696614"/>
            <a:ext cx="6543858" cy="408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8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WaM-DaM Schema 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66800"/>
            <a:ext cx="8730001" cy="56388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67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Thermal</Template>
  <TotalTime>12215</TotalTime>
  <Words>796</Words>
  <Application>Microsoft Office PowerPoint</Application>
  <PresentationFormat>On-screen Show (4:3)</PresentationFormat>
  <Paragraphs>179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WaM-DaM: A Data Model to Organize, Share, and Publish Water Management Data</vt:lpstr>
      <vt:lpstr>Water Management Data Model  (WaM-DaM)</vt:lpstr>
      <vt:lpstr>Why Do We Need a Standard?</vt:lpstr>
      <vt:lpstr>Different Sources and Descriptions</vt:lpstr>
      <vt:lpstr>Different Model Needs </vt:lpstr>
      <vt:lpstr>Objective</vt:lpstr>
      <vt:lpstr>What is a Data Model?</vt:lpstr>
      <vt:lpstr>Design Methods</vt:lpstr>
      <vt:lpstr>WaM-DaM Schema  </vt:lpstr>
      <vt:lpstr>Load Different Data to WaM-DaM</vt:lpstr>
      <vt:lpstr>Represent the Little Bear River Network, Utah in WaM-DaM</vt:lpstr>
      <vt:lpstr>Results: Give me all the attributes for Hyrum Reservoir and their units?</vt:lpstr>
      <vt:lpstr>Results: Give me the values of the area and MaxStorage attributes in Hyrum Reservoir with their units and sources?  </vt:lpstr>
      <vt:lpstr>Future Work</vt:lpstr>
      <vt:lpstr>Conclusions </vt:lpstr>
      <vt:lpstr>PowerPoint Presentation</vt:lpstr>
      <vt:lpstr>Discover time series data! (HydroDesktop) </vt:lpstr>
      <vt:lpstr>How Does WaM-DaM Work?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AdelMAbdallah</dc:creator>
  <cp:lastModifiedBy>Adel Abdallah</cp:lastModifiedBy>
  <cp:revision>1167</cp:revision>
  <dcterms:created xsi:type="dcterms:W3CDTF">2006-08-16T00:00:00Z</dcterms:created>
  <dcterms:modified xsi:type="dcterms:W3CDTF">2014-04-24T15:52:57Z</dcterms:modified>
</cp:coreProperties>
</file>